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41"/>
  </p:notesMasterIdLst>
  <p:sldIdLst>
    <p:sldId id="256" r:id="rId2"/>
    <p:sldId id="302" r:id="rId3"/>
    <p:sldId id="303" r:id="rId4"/>
    <p:sldId id="304"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98" r:id="rId34"/>
    <p:sldId id="399" r:id="rId35"/>
    <p:sldId id="400" r:id="rId36"/>
    <p:sldId id="401" r:id="rId37"/>
    <p:sldId id="402" r:id="rId38"/>
    <p:sldId id="403" r:id="rId39"/>
    <p:sldId id="404" r:id="rId40"/>
  </p:sldIdLst>
  <p:sldSz cx="9144000" cy="5143500" type="screen16x9"/>
  <p:notesSz cx="6858000" cy="9144000"/>
  <p:embeddedFontLst>
    <p:embeddedFont>
      <p:font typeface="Consolas" panose="020B0609020204030204" pitchFamily="49" charset="0"/>
      <p:regular r:id="rId42"/>
      <p:bold r:id="rId43"/>
      <p:italic r:id="rId44"/>
      <p:boldItalic r:id="rId45"/>
    </p:embeddedFont>
    <p:embeddedFont>
      <p:font typeface="Gill Sans MT" panose="020B0502020104020203" pitchFamily="34" charset="77"/>
      <p:regular r:id="rId46"/>
      <p:bold r:id="rId47"/>
      <p:italic r:id="rId48"/>
      <p:boldItalic r:id="rId49"/>
    </p:embeddedFont>
    <p:embeddedFont>
      <p:font typeface="Lato" panose="020F0502020204030203" pitchFamily="34" charset="0"/>
      <p:regular r:id="rId50"/>
      <p:bold r:id="rId51"/>
      <p:italic r:id="rId52"/>
      <p:boldItalic r:id="rId53"/>
    </p:embeddedFont>
    <p:embeddedFont>
      <p:font typeface="Wingdings 2" pitchFamily="2" charset="2"/>
      <p:regular r:id="rId54"/>
    </p:embeddedFont>
  </p:embeddedFont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6C7E9DF-AC0B-4B88-9C56-6B5483E94F79}">
  <a:tblStyle styleId="{D6C7E9DF-AC0B-4B88-9C56-6B5483E94F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2C1337-2975-474E-8C8D-3069237DAB5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60"/>
    <p:restoredTop sz="94708"/>
  </p:normalViewPr>
  <p:slideViewPr>
    <p:cSldViewPr snapToGrid="0">
      <p:cViewPr varScale="1">
        <p:scale>
          <a:sx n="182" d="100"/>
          <a:sy n="182" d="100"/>
        </p:scale>
        <p:origin x="656"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bb07fe3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bb07fe3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257f9dc753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257f9dc753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57f9dc7533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57f9dc7533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57f9dc7533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57f9dc7533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57f9dc753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57f9dc753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5918fd05f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5918fd05f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257f9dc7533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257f9dc753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25a123f624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25a123f624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57f9dc7533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257f9dc753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57f9dc7533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57f9dc7533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57f9dc7533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57f9dc7533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2ecc25d49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2ecc25d4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57f9dc753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57f9dc753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e4c71d0b8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e4c71d0b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57f9dc7533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257f9dc7533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e4c71d0b8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e4c71d0b8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1e4c71d0b8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1e4c71d0b8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1e4c71d0b8a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1e4c71d0b8a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e4c71d0b8a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e4c71d0b8a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e4c71d0b8a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e4c71d0b8a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598a24c4a5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598a24c4a5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2598a24c4a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2598a24c4a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226c6c025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226c6c0256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598a24c4a5_0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2598a24c4a5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598a24c4a5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598a24c4a5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2598a24c4a5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2598a24c4a5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259c0e837d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259c0e837d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25a123f624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25a123f624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259c0e837d8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259c0e837d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22af3dcc2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22af3dcc2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1e4c71d0b8a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1e4c71d0b8a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1e4c71d0b8a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1e4c71d0b8a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6"/>
        <p:cNvGrpSpPr/>
        <p:nvPr/>
      </p:nvGrpSpPr>
      <p:grpSpPr>
        <a:xfrm>
          <a:off x="0" y="0"/>
          <a:ext cx="0" cy="0"/>
          <a:chOff x="0" y="0"/>
          <a:chExt cx="0" cy="0"/>
        </a:xfrm>
      </p:grpSpPr>
      <p:sp>
        <p:nvSpPr>
          <p:cNvPr id="1347" name="Google Shape;1347;g258e9d271c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8" name="Google Shape;1348;g258e9d271c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50623b94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50623b94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50623b948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50623b948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 striking point of these LLMs are the zero-shot and few-shot capabilities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4e6df7ef12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4e6df7ef12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2af3dcc2d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2af3dcc2d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af3dcc2d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2af3dcc2d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257f9dc753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257f9dc753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2314324"/>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765323"/>
            <a:ext cx="8245162" cy="1106260"/>
          </a:xfrm>
          <a:effectLst/>
        </p:spPr>
        <p:txBody>
          <a:bodyPr anchor="b">
            <a:normAutofit/>
          </a:bodyPr>
          <a:lstStyle>
            <a:lvl1pPr>
              <a:defRPr sz="27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435895" y="1871584"/>
            <a:ext cx="8245160" cy="44274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5704463" y="4467103"/>
            <a:ext cx="2133600" cy="273844"/>
          </a:xfrm>
        </p:spPr>
        <p:txBody>
          <a:bodyPr/>
          <a:lstStyle>
            <a:lvl1pPr>
              <a:defRPr>
                <a:solidFill>
                  <a:schemeClr val="accent1">
                    <a:lumMod val="75000"/>
                    <a:lumOff val="25000"/>
                  </a:schemeClr>
                </a:solidFill>
              </a:defRPr>
            </a:lvl1pPr>
          </a:lstStyle>
          <a:p>
            <a:fld id="{B61BEF0D-F0BB-DE4B-95CE-6DB70DBA9567}" type="datetimeFigureOut">
              <a:rPr lang="en-US" smtClean="0"/>
              <a:pPr/>
              <a:t>8/22/23</a:t>
            </a:fld>
            <a:endParaRPr lang="en-US" dirty="0"/>
          </a:p>
        </p:txBody>
      </p:sp>
      <p:sp>
        <p:nvSpPr>
          <p:cNvPr id="5" name="Footer Placeholder 4"/>
          <p:cNvSpPr>
            <a:spLocks noGrp="1"/>
          </p:cNvSpPr>
          <p:nvPr>
            <p:ph type="ftr" sz="quarter" idx="11"/>
          </p:nvPr>
        </p:nvSpPr>
        <p:spPr>
          <a:xfrm>
            <a:off x="435894" y="4463859"/>
            <a:ext cx="5187908" cy="273844"/>
          </a:xfrm>
        </p:spPr>
        <p:txBody>
          <a:bodyPr/>
          <a:lstStyle>
            <a:lvl1pPr>
              <a:defRPr>
                <a:solidFill>
                  <a:schemeClr val="accent1">
                    <a:lumMod val="75000"/>
                    <a:lumOff val="25000"/>
                  </a:schemeClr>
                </a:solidFill>
              </a:defRPr>
            </a:lvl1pPr>
          </a:lstStyle>
          <a:p>
            <a:r>
              <a:rPr lang="en-US"/>
              <a:t>Rudra-History-of-LM</a:t>
            </a:r>
            <a:endParaRPr lang="en-US" dirty="0"/>
          </a:p>
        </p:txBody>
      </p:sp>
      <p:sp>
        <p:nvSpPr>
          <p:cNvPr id="6" name="Slide Number Placeholder 5"/>
          <p:cNvSpPr>
            <a:spLocks noGrp="1"/>
          </p:cNvSpPr>
          <p:nvPr>
            <p:ph type="sldNum" sz="quarter" idx="12"/>
          </p:nvPr>
        </p:nvSpPr>
        <p:spPr>
          <a:xfrm>
            <a:off x="7918725" y="4467103"/>
            <a:ext cx="762330" cy="273844"/>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2866823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526617"/>
            <a:ext cx="8272212" cy="76035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8/22/23</a:t>
            </a:fld>
            <a:endParaRPr lang="en-US" dirty="0"/>
          </a:p>
        </p:txBody>
      </p:sp>
      <p:sp>
        <p:nvSpPr>
          <p:cNvPr id="5" name="Footer Placeholder 4"/>
          <p:cNvSpPr>
            <a:spLocks noGrp="1"/>
          </p:cNvSpPr>
          <p:nvPr>
            <p:ph type="ftr" sz="quarter" idx="11"/>
          </p:nvPr>
        </p:nvSpPr>
        <p:spPr/>
        <p:txBody>
          <a:bodyPr/>
          <a:lstStyle/>
          <a:p>
            <a:r>
              <a:rPr lang="en-US"/>
              <a:t>Rudra-History-of-LM</a:t>
            </a:r>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9924691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449793"/>
            <a:ext cx="2180113" cy="43627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506795"/>
            <a:ext cx="1503123" cy="3887305"/>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581193" y="506795"/>
            <a:ext cx="5922209" cy="3887305"/>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6745255" y="4467103"/>
            <a:ext cx="996106" cy="273844"/>
          </a:xfrm>
        </p:spPr>
        <p:txBody>
          <a:bodyPr/>
          <a:lstStyle>
            <a:lvl1pPr>
              <a:defRPr>
                <a:solidFill>
                  <a:schemeClr val="accent1">
                    <a:lumMod val="75000"/>
                    <a:lumOff val="25000"/>
                  </a:schemeClr>
                </a:solidFill>
              </a:defRPr>
            </a:lvl1pPr>
          </a:lstStyle>
          <a:p>
            <a:fld id="{B61BEF0D-F0BB-DE4B-95CE-6DB70DBA9567}" type="datetimeFigureOut">
              <a:rPr lang="en-US" smtClean="0"/>
              <a:pPr/>
              <a:t>8/22/23</a:t>
            </a:fld>
            <a:endParaRPr lang="en-US" dirty="0"/>
          </a:p>
        </p:txBody>
      </p:sp>
      <p:sp>
        <p:nvSpPr>
          <p:cNvPr id="5" name="Footer Placeholder 4"/>
          <p:cNvSpPr>
            <a:spLocks noGrp="1"/>
          </p:cNvSpPr>
          <p:nvPr>
            <p:ph type="ftr" sz="quarter" idx="11"/>
          </p:nvPr>
        </p:nvSpPr>
        <p:spPr>
          <a:xfrm>
            <a:off x="581193" y="4463859"/>
            <a:ext cx="5922209" cy="273844"/>
          </a:xfrm>
        </p:spPr>
        <p:txBody>
          <a:bodyPr/>
          <a:lstStyle/>
          <a:p>
            <a:r>
              <a:rPr lang="en-US"/>
              <a:t>Rudra-History-of-LM</a:t>
            </a:r>
            <a:endParaRPr lang="en-US" dirty="0"/>
          </a:p>
        </p:txBody>
      </p:sp>
      <p:sp>
        <p:nvSpPr>
          <p:cNvPr id="6" name="Slide Number Placeholder 5"/>
          <p:cNvSpPr>
            <a:spLocks noGrp="1"/>
          </p:cNvSpPr>
          <p:nvPr>
            <p:ph type="sldNum" sz="quarter" idx="12"/>
          </p:nvPr>
        </p:nvSpPr>
        <p:spPr>
          <a:xfrm>
            <a:off x="7834962" y="4467103"/>
            <a:ext cx="873146" cy="273844"/>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1775674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8" name="Google Shape;28;p4"/>
          <p:cNvSpPr txBox="1">
            <a:spLocks noGrp="1"/>
          </p:cNvSpPr>
          <p:nvPr>
            <p:ph type="title"/>
          </p:nvPr>
        </p:nvSpPr>
        <p:spPr>
          <a:xfrm>
            <a:off x="729450" y="571925"/>
            <a:ext cx="7688700" cy="535200"/>
          </a:xfrm>
          <a:prstGeom prst="rect">
            <a:avLst/>
          </a:prstGeom>
        </p:spPr>
        <p:txBody>
          <a:bodyPr spcFirstLastPara="1" wrap="square" lIns="91425" tIns="91425" rIns="91425" bIns="91425" anchor="t" anchorCtr="0">
            <a:sp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1321200"/>
            <a:ext cx="7688700" cy="22611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38700"/>
          </a:xfrm>
          <a:prstGeom prst="rect">
            <a:avLst/>
          </a:prstGeom>
        </p:spPr>
        <p:txBody>
          <a:bodyPr spcFirstLastPara="1" wrap="square" lIns="91425" tIns="91425" rIns="91425" bIns="91425" anchor="ctr" anchorCtr="0">
            <a:sp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658449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7"/>
        <p:cNvGrpSpPr/>
        <p:nvPr/>
      </p:nvGrpSpPr>
      <p:grpSpPr>
        <a:xfrm>
          <a:off x="0" y="0"/>
          <a:ext cx="0" cy="0"/>
          <a:chOff x="0" y="0"/>
          <a:chExt cx="0" cy="0"/>
        </a:xfrm>
      </p:grpSpPr>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387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842849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3"/>
        </a:solidFill>
        <a:effectLst/>
      </p:bgPr>
    </p:bg>
    <p:spTree>
      <p:nvGrpSpPr>
        <p:cNvPr id="1" name="Shape 59"/>
        <p:cNvGrpSpPr/>
        <p:nvPr/>
      </p:nvGrpSpPr>
      <p:grpSpPr>
        <a:xfrm>
          <a:off x="0" y="0"/>
          <a:ext cx="0" cy="0"/>
          <a:chOff x="0" y="0"/>
          <a:chExt cx="0" cy="0"/>
        </a:xfrm>
      </p:grpSpPr>
      <p:sp>
        <p:nvSpPr>
          <p:cNvPr id="63" name="Google Shape;63;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sp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4" name="Google Shape;64;p8"/>
          <p:cNvSpPr txBox="1">
            <a:spLocks noGrp="1"/>
          </p:cNvSpPr>
          <p:nvPr>
            <p:ph type="sldNum" idx="12"/>
          </p:nvPr>
        </p:nvSpPr>
        <p:spPr>
          <a:xfrm>
            <a:off x="8536302" y="4749851"/>
            <a:ext cx="548700" cy="3387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699497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dk1"/>
        </a:solidFill>
        <a:effectLst/>
      </p:bgPr>
    </p:bg>
    <p:spTree>
      <p:nvGrpSpPr>
        <p:cNvPr id="1" name="Shape 77"/>
        <p:cNvGrpSpPr/>
        <p:nvPr/>
      </p:nvGrpSpPr>
      <p:grpSpPr>
        <a:xfrm>
          <a:off x="0" y="0"/>
          <a:ext cx="0" cy="0"/>
          <a:chOff x="0" y="0"/>
          <a:chExt cx="0" cy="0"/>
        </a:xfrm>
      </p:grpSpPr>
      <p:sp>
        <p:nvSpPr>
          <p:cNvPr id="81" name="Google Shape;81;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sp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82" name="Google Shape;82;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sp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83" name="Google Shape;83;p11"/>
          <p:cNvSpPr txBox="1">
            <a:spLocks noGrp="1"/>
          </p:cNvSpPr>
          <p:nvPr>
            <p:ph type="sldNum" idx="12"/>
          </p:nvPr>
        </p:nvSpPr>
        <p:spPr>
          <a:xfrm>
            <a:off x="8536302" y="4749851"/>
            <a:ext cx="548700" cy="338700"/>
          </a:xfrm>
          <a:prstGeom prst="rect">
            <a:avLst/>
          </a:prstGeom>
        </p:spPr>
        <p:txBody>
          <a:bodyPr spcFirstLastPara="1" wrap="square" lIns="91425" tIns="91425" rIns="91425" bIns="91425" anchor="ctr" anchorCtr="0">
            <a:sp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432876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n-GB"/>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8/22/23</a:t>
            </a:fld>
            <a:endParaRPr lang="en-US" dirty="0"/>
          </a:p>
        </p:txBody>
      </p:sp>
      <p:sp>
        <p:nvSpPr>
          <p:cNvPr id="5" name="Footer Placeholder 4"/>
          <p:cNvSpPr>
            <a:spLocks noGrp="1"/>
          </p:cNvSpPr>
          <p:nvPr>
            <p:ph type="ftr" sz="quarter" idx="11"/>
          </p:nvPr>
        </p:nvSpPr>
        <p:spPr/>
        <p:txBody>
          <a:bodyPr/>
          <a:lstStyle/>
          <a:p>
            <a:r>
              <a:rPr lang="en-US"/>
              <a:t>Rudra-History-of-LM</a:t>
            </a:r>
            <a:endParaRPr lang="en-US" dirty="0"/>
          </a:p>
        </p:txBody>
      </p:sp>
      <p:sp>
        <p:nvSpPr>
          <p:cNvPr id="6" name="Slide Number Placeholder 5"/>
          <p:cNvSpPr>
            <a:spLocks noGrp="1"/>
          </p:cNvSpPr>
          <p:nvPr>
            <p:ph type="sldNum" sz="quarter" idx="12"/>
          </p:nvPr>
        </p:nvSpPr>
        <p:spPr>
          <a:xfrm>
            <a:off x="7918725" y="4467103"/>
            <a:ext cx="789381" cy="273844"/>
          </a:xfrm>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1933165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2282933"/>
            <a:ext cx="8272211" cy="1123130"/>
          </a:xfrm>
        </p:spPr>
        <p:txBody>
          <a:bodyPr anchor="b">
            <a:normAutofit/>
          </a:bodyPr>
          <a:lstStyle>
            <a:lvl1pPr algn="l">
              <a:defRPr sz="27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435895" y="3406063"/>
            <a:ext cx="8272211" cy="450417"/>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8/22/23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Rudra-History-of-LM</a:t>
            </a:r>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3153220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547244"/>
            <a:ext cx="8272212" cy="741249"/>
          </a:xfrm>
        </p:spPr>
        <p:txBody>
          <a:bodyPr/>
          <a:lstStyle/>
          <a:p>
            <a:r>
              <a:rPr lang="en-GB"/>
              <a:t>Click to edit Master title style</a:t>
            </a:r>
            <a:endParaRPr lang="en-US" dirty="0"/>
          </a:p>
        </p:txBody>
      </p:sp>
      <p:sp>
        <p:nvSpPr>
          <p:cNvPr id="3" name="Content Placeholder 2"/>
          <p:cNvSpPr>
            <a:spLocks noGrp="1"/>
          </p:cNvSpPr>
          <p:nvPr>
            <p:ph sz="half" idx="1"/>
          </p:nvPr>
        </p:nvSpPr>
        <p:spPr>
          <a:xfrm>
            <a:off x="435894" y="1671003"/>
            <a:ext cx="4066793" cy="272478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1313" y="1671003"/>
            <a:ext cx="4066794" cy="2724785"/>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8/22/23</a:t>
            </a:fld>
            <a:endParaRPr lang="en-US" dirty="0"/>
          </a:p>
        </p:txBody>
      </p:sp>
      <p:sp>
        <p:nvSpPr>
          <p:cNvPr id="6" name="Footer Placeholder 5"/>
          <p:cNvSpPr>
            <a:spLocks noGrp="1"/>
          </p:cNvSpPr>
          <p:nvPr>
            <p:ph type="ftr" sz="quarter" idx="11"/>
          </p:nvPr>
        </p:nvSpPr>
        <p:spPr/>
        <p:txBody>
          <a:bodyPr/>
          <a:lstStyle/>
          <a:p>
            <a:r>
              <a:rPr lang="en-US"/>
              <a:t>Rudra-History-of-LM</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0396181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547244"/>
            <a:ext cx="8272212" cy="741249"/>
          </a:xfrm>
        </p:spPr>
        <p:txBody>
          <a:bodyPr/>
          <a:lstStyle/>
          <a:p>
            <a:r>
              <a:rPr lang="en-GB"/>
              <a:t>Click to edit Master title style</a:t>
            </a:r>
            <a:endParaRPr lang="en-US" dirty="0"/>
          </a:p>
        </p:txBody>
      </p:sp>
      <p:sp>
        <p:nvSpPr>
          <p:cNvPr id="3" name="Text Placeholder 2"/>
          <p:cNvSpPr>
            <a:spLocks noGrp="1"/>
          </p:cNvSpPr>
          <p:nvPr>
            <p:ph type="body" idx="1"/>
          </p:nvPr>
        </p:nvSpPr>
        <p:spPr>
          <a:xfrm>
            <a:off x="665415" y="1688169"/>
            <a:ext cx="3815306" cy="402004"/>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p:cNvSpPr>
            <a:spLocks noGrp="1"/>
          </p:cNvSpPr>
          <p:nvPr>
            <p:ph sz="half" idx="2"/>
          </p:nvPr>
        </p:nvSpPr>
        <p:spPr>
          <a:xfrm>
            <a:off x="435896" y="2194540"/>
            <a:ext cx="4044825" cy="220124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92802" y="1688169"/>
            <a:ext cx="3815305" cy="415030"/>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p:cNvSpPr>
            <a:spLocks noGrp="1"/>
          </p:cNvSpPr>
          <p:nvPr>
            <p:ph sz="quarter" idx="4"/>
          </p:nvPr>
        </p:nvSpPr>
        <p:spPr>
          <a:xfrm>
            <a:off x="4663282" y="2194540"/>
            <a:ext cx="4044825" cy="220124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8/22/23</a:t>
            </a:fld>
            <a:endParaRPr lang="en-US" dirty="0"/>
          </a:p>
        </p:txBody>
      </p:sp>
      <p:sp>
        <p:nvSpPr>
          <p:cNvPr id="8" name="Footer Placeholder 7"/>
          <p:cNvSpPr>
            <a:spLocks noGrp="1"/>
          </p:cNvSpPr>
          <p:nvPr>
            <p:ph type="ftr" sz="quarter" idx="11"/>
          </p:nvPr>
        </p:nvSpPr>
        <p:spPr/>
        <p:txBody>
          <a:bodyPr/>
          <a:lstStyle/>
          <a:p>
            <a:r>
              <a:rPr lang="en-US"/>
              <a:t>Rudra-History-of-LM</a:t>
            </a:r>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3938382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330512"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547244"/>
            <a:ext cx="8272212" cy="741249"/>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8/22/23</a:t>
            </a:fld>
            <a:endParaRPr lang="en-US" dirty="0"/>
          </a:p>
        </p:txBody>
      </p:sp>
      <p:sp>
        <p:nvSpPr>
          <p:cNvPr id="4" name="Footer Placeholder 3"/>
          <p:cNvSpPr>
            <a:spLocks noGrp="1"/>
          </p:cNvSpPr>
          <p:nvPr>
            <p:ph type="ftr" sz="quarter" idx="11"/>
          </p:nvPr>
        </p:nvSpPr>
        <p:spPr/>
        <p:txBody>
          <a:bodyPr/>
          <a:lstStyle/>
          <a:p>
            <a:r>
              <a:rPr lang="en-US"/>
              <a:t>Rudra-History-of-LM</a:t>
            </a:r>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80295149"/>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8/22/23</a:t>
            </a:fld>
            <a:endParaRPr lang="en-US" dirty="0"/>
          </a:p>
        </p:txBody>
      </p:sp>
      <p:sp>
        <p:nvSpPr>
          <p:cNvPr id="3" name="Footer Placeholder 2"/>
          <p:cNvSpPr>
            <a:spLocks noGrp="1"/>
          </p:cNvSpPr>
          <p:nvPr>
            <p:ph type="ftr" sz="quarter" idx="11"/>
          </p:nvPr>
        </p:nvSpPr>
        <p:spPr/>
        <p:txBody>
          <a:bodyPr/>
          <a:lstStyle/>
          <a:p>
            <a:r>
              <a:rPr lang="en-US"/>
              <a:t>Rudra-History-of-LM</a:t>
            </a:r>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21368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3856480"/>
            <a:ext cx="8473650" cy="9560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3946722"/>
            <a:ext cx="3682084" cy="517136"/>
          </a:xfrm>
        </p:spPr>
        <p:txBody>
          <a:bodyPr anchor="ctr"/>
          <a:lstStyle>
            <a:lvl1pPr algn="l">
              <a:defRPr sz="15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4305618" y="3946723"/>
            <a:ext cx="4402490" cy="517136"/>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8/22/23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Rudra-History-of-LM</a:t>
            </a:r>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108488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3520042"/>
            <a:ext cx="8272212" cy="425054"/>
          </a:xfrm>
        </p:spPr>
        <p:txBody>
          <a:bodyPr anchor="b">
            <a:normAutofit/>
          </a:bodyPr>
          <a:lstStyle>
            <a:lvl1pPr algn="l">
              <a:defRPr sz="18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GB"/>
              <a:t>Click icon to add picture</a:t>
            </a:r>
            <a:endParaRPr lang="en-US" dirty="0"/>
          </a:p>
        </p:txBody>
      </p:sp>
      <p:sp>
        <p:nvSpPr>
          <p:cNvPr id="4" name="Text Placeholder 3"/>
          <p:cNvSpPr>
            <a:spLocks noGrp="1"/>
          </p:cNvSpPr>
          <p:nvPr>
            <p:ph type="body" sz="half" idx="2"/>
          </p:nvPr>
        </p:nvSpPr>
        <p:spPr>
          <a:xfrm>
            <a:off x="435894" y="3945096"/>
            <a:ext cx="8272213" cy="449003"/>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8/22/23</a:t>
            </a:fld>
            <a:endParaRPr lang="en-US" dirty="0"/>
          </a:p>
        </p:txBody>
      </p:sp>
      <p:sp>
        <p:nvSpPr>
          <p:cNvPr id="6" name="Footer Placeholder 5"/>
          <p:cNvSpPr>
            <a:spLocks noGrp="1"/>
          </p:cNvSpPr>
          <p:nvPr>
            <p:ph type="ftr" sz="quarter" idx="11"/>
          </p:nvPr>
        </p:nvSpPr>
        <p:spPr/>
        <p:txBody>
          <a:bodyPr/>
          <a:lstStyle/>
          <a:p>
            <a:r>
              <a:rPr lang="en-US"/>
              <a:t>Rudra-History-of-LM</a:t>
            </a:r>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1444774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528843"/>
            <a:ext cx="8272212" cy="892166"/>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435894" y="1752002"/>
            <a:ext cx="8272212" cy="2642096"/>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5704464" y="4467103"/>
            <a:ext cx="2133599" cy="273844"/>
          </a:xfrm>
          <a:prstGeom prst="rect">
            <a:avLst/>
          </a:prstGeom>
        </p:spPr>
        <p:txBody>
          <a:bodyPr vert="horz" lIns="91440" tIns="45720" rIns="91440" bIns="45720" rtlCol="0" anchor="ctr"/>
          <a:lstStyle>
            <a:lvl1pPr algn="r">
              <a:defRPr sz="675">
                <a:solidFill>
                  <a:schemeClr val="accent2"/>
                </a:solidFill>
              </a:defRPr>
            </a:lvl1pPr>
          </a:lstStyle>
          <a:p>
            <a:fld id="{B61BEF0D-F0BB-DE4B-95CE-6DB70DBA9567}" type="datetimeFigureOut">
              <a:rPr lang="en-US" smtClean="0"/>
              <a:pPr/>
              <a:t>8/22/23</a:t>
            </a:fld>
            <a:endParaRPr lang="en-US" dirty="0"/>
          </a:p>
        </p:txBody>
      </p:sp>
      <p:sp>
        <p:nvSpPr>
          <p:cNvPr id="5" name="Footer Placeholder 4"/>
          <p:cNvSpPr>
            <a:spLocks noGrp="1"/>
          </p:cNvSpPr>
          <p:nvPr>
            <p:ph type="ftr" sz="quarter" idx="3"/>
          </p:nvPr>
        </p:nvSpPr>
        <p:spPr>
          <a:xfrm>
            <a:off x="435894" y="4463859"/>
            <a:ext cx="5187908" cy="273844"/>
          </a:xfrm>
          <a:prstGeom prst="rect">
            <a:avLst/>
          </a:prstGeom>
        </p:spPr>
        <p:txBody>
          <a:bodyPr vert="horz" lIns="91440" tIns="45720" rIns="91440" bIns="45720" rtlCol="0" anchor="ctr"/>
          <a:lstStyle>
            <a:lvl1pPr algn="l">
              <a:defRPr sz="675" cap="all">
                <a:solidFill>
                  <a:schemeClr val="accent2"/>
                </a:solidFill>
              </a:defRPr>
            </a:lvl1pPr>
          </a:lstStyle>
          <a:p>
            <a:r>
              <a:rPr lang="en-US"/>
              <a:t>Rudra-History-of-LM</a:t>
            </a:r>
            <a:endParaRPr lang="en-US" dirty="0"/>
          </a:p>
        </p:txBody>
      </p:sp>
      <p:sp>
        <p:nvSpPr>
          <p:cNvPr id="6" name="Slide Number Placeholder 5"/>
          <p:cNvSpPr>
            <a:spLocks noGrp="1"/>
          </p:cNvSpPr>
          <p:nvPr>
            <p:ph type="sldNum" sz="quarter" idx="4"/>
          </p:nvPr>
        </p:nvSpPr>
        <p:spPr>
          <a:xfrm>
            <a:off x="7918725" y="4467103"/>
            <a:ext cx="789383" cy="273844"/>
          </a:xfrm>
          <a:prstGeom prst="rect">
            <a:avLst/>
          </a:prstGeom>
        </p:spPr>
        <p:txBody>
          <a:bodyPr vert="horz" lIns="91440" tIns="45720" rIns="91440" bIns="45720" rtlCol="0" anchor="ctr"/>
          <a:lstStyle>
            <a:lvl1pPr algn="r">
              <a:defRPr sz="675">
                <a:solidFill>
                  <a:schemeClr val="accent2"/>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9" name="Rectangle 8"/>
          <p:cNvSpPr/>
          <p:nvPr/>
        </p:nvSpPr>
        <p:spPr>
          <a:xfrm>
            <a:off x="334900" y="342900"/>
            <a:ext cx="2777490" cy="71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340232"/>
            <a:ext cx="2777490" cy="7391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26660064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hdr="0" ftr="0" dt="0"/>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https://www.traveltwilight.com/100-useful-hindi-phrase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mailto:rudramurthy.iisc@gmail.com"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hyperlink" Target="https://ai4bharat.iitm.ac.in/" TargetMode="External"/><Relationship Id="rId5" Type="http://schemas.openxmlformats.org/officeDocument/2006/relationships/hyperlink" Target="https://github.com/IBM/NL-FM-Toolkit" TargetMode="External"/><Relationship Id="rId4" Type="http://schemas.openxmlformats.org/officeDocument/2006/relationships/hyperlink" Target="https://murthyrudra.github.io/"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48550/arXiv.2001.08361"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729450" y="1322450"/>
            <a:ext cx="7688100" cy="8313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dirty="0"/>
              <a:t>Large Language Models</a:t>
            </a:r>
            <a:endParaRPr dirty="0"/>
          </a:p>
        </p:txBody>
      </p:sp>
      <p:sp>
        <p:nvSpPr>
          <p:cNvPr id="93" name="Google Shape;93;p13"/>
          <p:cNvSpPr txBox="1"/>
          <p:nvPr/>
        </p:nvSpPr>
        <p:spPr>
          <a:xfrm>
            <a:off x="617217" y="2574101"/>
            <a:ext cx="4680300"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dirty="0">
                <a:solidFill>
                  <a:schemeClr val="bg1"/>
                </a:solidFill>
                <a:latin typeface="Lato"/>
                <a:ea typeface="Lato"/>
                <a:cs typeface="Lato"/>
                <a:sym typeface="Lato"/>
              </a:rPr>
              <a:t>Rudra Murthy</a:t>
            </a:r>
            <a:endParaRPr dirty="0">
              <a:solidFill>
                <a:schemeClr val="bg1"/>
              </a:solidFill>
              <a:latin typeface="Lato"/>
              <a:ea typeface="Lato"/>
              <a:cs typeface="Lato"/>
              <a:sym typeface="Lato"/>
            </a:endParaRPr>
          </a:p>
          <a:p>
            <a:pPr marL="0" lvl="0" indent="0" algn="l" rtl="0">
              <a:spcBef>
                <a:spcPts val="0"/>
              </a:spcBef>
              <a:spcAft>
                <a:spcPts val="0"/>
              </a:spcAft>
              <a:buNone/>
            </a:pPr>
            <a:r>
              <a:rPr lang="en-GB" dirty="0">
                <a:solidFill>
                  <a:schemeClr val="bg1"/>
                </a:solidFill>
                <a:latin typeface="Lato"/>
                <a:ea typeface="Lato"/>
                <a:cs typeface="Lato"/>
                <a:sym typeface="Lato"/>
              </a:rPr>
              <a:t>Staff Research Scientist,</a:t>
            </a:r>
            <a:endParaRPr dirty="0">
              <a:solidFill>
                <a:schemeClr val="bg1"/>
              </a:solidFill>
              <a:latin typeface="Lato"/>
              <a:ea typeface="Lato"/>
              <a:cs typeface="Lato"/>
              <a:sym typeface="Lato"/>
            </a:endParaRPr>
          </a:p>
          <a:p>
            <a:pPr marL="0" lvl="0" indent="0" algn="l" rtl="0">
              <a:spcBef>
                <a:spcPts val="0"/>
              </a:spcBef>
              <a:spcAft>
                <a:spcPts val="0"/>
              </a:spcAft>
              <a:buNone/>
            </a:pPr>
            <a:r>
              <a:rPr lang="en-GB" dirty="0">
                <a:solidFill>
                  <a:schemeClr val="bg1"/>
                </a:solidFill>
                <a:latin typeface="Lato"/>
                <a:ea typeface="Lato"/>
                <a:cs typeface="Lato"/>
                <a:sym typeface="Lato"/>
              </a:rPr>
              <a:t>IBM Bangalore</a:t>
            </a:r>
            <a:endParaRPr dirty="0">
              <a:solidFill>
                <a:schemeClr val="bg1"/>
              </a:solidFill>
              <a:latin typeface="Lato"/>
              <a:ea typeface="Lato"/>
              <a:cs typeface="Lato"/>
              <a:sym typeface="Lato"/>
            </a:endParaRPr>
          </a:p>
        </p:txBody>
      </p:sp>
      <p:sp>
        <p:nvSpPr>
          <p:cNvPr id="94" name="Google Shape;94;p13"/>
          <p:cNvSpPr txBox="1"/>
          <p:nvPr/>
        </p:nvSpPr>
        <p:spPr>
          <a:xfrm>
            <a:off x="3974852" y="4041127"/>
            <a:ext cx="4740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dirty="0">
                <a:solidFill>
                  <a:schemeClr val="bg1"/>
                </a:solidFill>
                <a:latin typeface="Lato"/>
                <a:ea typeface="Lato"/>
                <a:cs typeface="Lato"/>
                <a:sym typeface="Lato"/>
              </a:rPr>
              <a:t>Slides Credit:</a:t>
            </a:r>
            <a:r>
              <a:rPr lang="en-GB" sz="1200" dirty="0">
                <a:solidFill>
                  <a:schemeClr val="bg1"/>
                </a:solidFill>
                <a:latin typeface="Lato"/>
                <a:ea typeface="Lato"/>
                <a:cs typeface="Lato"/>
                <a:sym typeface="Lato"/>
              </a:rPr>
              <a:t> </a:t>
            </a:r>
            <a:r>
              <a:rPr lang="en-GB" sz="1200" dirty="0" err="1">
                <a:solidFill>
                  <a:schemeClr val="bg1"/>
                </a:solidFill>
                <a:latin typeface="Lato"/>
                <a:ea typeface="Lato"/>
                <a:cs typeface="Lato"/>
                <a:sym typeface="Lato"/>
              </a:rPr>
              <a:t>Dr.</a:t>
            </a:r>
            <a:r>
              <a:rPr lang="en-GB" sz="1200" dirty="0">
                <a:solidFill>
                  <a:schemeClr val="bg1"/>
                </a:solidFill>
                <a:latin typeface="Lato"/>
                <a:ea typeface="Lato"/>
                <a:cs typeface="Lato"/>
                <a:sym typeface="Lato"/>
              </a:rPr>
              <a:t> Anoop </a:t>
            </a:r>
            <a:r>
              <a:rPr lang="en-GB" sz="1200" dirty="0" err="1">
                <a:solidFill>
                  <a:schemeClr val="bg1"/>
                </a:solidFill>
                <a:latin typeface="Lato"/>
                <a:ea typeface="Lato"/>
                <a:cs typeface="Lato"/>
                <a:sym typeface="Lato"/>
              </a:rPr>
              <a:t>Kunchukuttan</a:t>
            </a:r>
            <a:r>
              <a:rPr lang="en-GB" sz="1200" dirty="0">
                <a:solidFill>
                  <a:schemeClr val="bg1"/>
                </a:solidFill>
                <a:latin typeface="Lato"/>
                <a:ea typeface="Lato"/>
                <a:cs typeface="Lato"/>
                <a:sym typeface="Lato"/>
              </a:rPr>
              <a:t>, </a:t>
            </a:r>
            <a:r>
              <a:rPr lang="en-GB" sz="1200" dirty="0" err="1">
                <a:solidFill>
                  <a:schemeClr val="bg1"/>
                </a:solidFill>
                <a:latin typeface="Lato"/>
                <a:ea typeface="Lato"/>
                <a:cs typeface="Lato"/>
                <a:sym typeface="Lato"/>
              </a:rPr>
              <a:t>Dr.</a:t>
            </a:r>
            <a:r>
              <a:rPr lang="en-GB" sz="1200" dirty="0">
                <a:solidFill>
                  <a:schemeClr val="bg1"/>
                </a:solidFill>
                <a:latin typeface="Lato"/>
                <a:ea typeface="Lato"/>
                <a:cs typeface="Lato"/>
                <a:sym typeface="Lato"/>
              </a:rPr>
              <a:t> Jyotsna </a:t>
            </a:r>
            <a:r>
              <a:rPr lang="en-GB" sz="1200" dirty="0" err="1">
                <a:solidFill>
                  <a:schemeClr val="bg1"/>
                </a:solidFill>
                <a:latin typeface="Lato"/>
                <a:ea typeface="Lato"/>
                <a:cs typeface="Lato"/>
                <a:sym typeface="Lato"/>
              </a:rPr>
              <a:t>Khattri</a:t>
            </a:r>
            <a:r>
              <a:rPr lang="en-GB" sz="1200" dirty="0">
                <a:solidFill>
                  <a:schemeClr val="bg1"/>
                </a:solidFill>
                <a:latin typeface="Lato"/>
                <a:ea typeface="Lato"/>
                <a:cs typeface="Lato"/>
                <a:sym typeface="Lato"/>
              </a:rPr>
              <a:t>, AI4Bharat, </a:t>
            </a:r>
            <a:r>
              <a:rPr lang="en-GB" sz="1200" dirty="0" err="1">
                <a:solidFill>
                  <a:schemeClr val="bg1"/>
                </a:solidFill>
                <a:latin typeface="Lato"/>
                <a:ea typeface="Lato"/>
                <a:cs typeface="Lato"/>
                <a:sym typeface="Lato"/>
              </a:rPr>
              <a:t>OdiaGenerative</a:t>
            </a:r>
            <a:r>
              <a:rPr lang="en-GB" sz="1200" dirty="0">
                <a:solidFill>
                  <a:schemeClr val="bg1"/>
                </a:solidFill>
                <a:latin typeface="Lato"/>
                <a:ea typeface="Lato"/>
                <a:cs typeface="Lato"/>
                <a:sym typeface="Lato"/>
              </a:rPr>
              <a:t> AI team</a:t>
            </a:r>
            <a:endParaRPr sz="1200" dirty="0">
              <a:solidFill>
                <a:schemeClr val="bg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7"/>
          <p:cNvSpPr txBox="1">
            <a:spLocks noGrp="1"/>
          </p:cNvSpPr>
          <p:nvPr>
            <p:ph type="title"/>
          </p:nvPr>
        </p:nvSpPr>
        <p:spPr>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A few terminologies…</a:t>
            </a:r>
            <a:endParaRPr/>
          </a:p>
        </p:txBody>
      </p:sp>
      <p:sp>
        <p:nvSpPr>
          <p:cNvPr id="592" name="Google Shape;592;p67"/>
          <p:cNvSpPr txBox="1">
            <a:spLocks noGrp="1"/>
          </p:cNvSpPr>
          <p:nvPr>
            <p:ph type="sldNum" sz="quarter"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8"/>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Zero-Shot Setting</a:t>
            </a:r>
            <a:endParaRPr/>
          </a:p>
        </p:txBody>
      </p:sp>
      <p:sp>
        <p:nvSpPr>
          <p:cNvPr id="598" name="Google Shape;598;p68"/>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11</a:t>
            </a:fld>
            <a:endParaRPr/>
          </a:p>
        </p:txBody>
      </p:sp>
      <p:graphicFrame>
        <p:nvGraphicFramePr>
          <p:cNvPr id="599" name="Google Shape;599;p68"/>
          <p:cNvGraphicFramePr/>
          <p:nvPr/>
        </p:nvGraphicFramePr>
        <p:xfrm>
          <a:off x="952500" y="2190750"/>
          <a:ext cx="7547400" cy="1577250"/>
        </p:xfrm>
        <a:graphic>
          <a:graphicData uri="http://schemas.openxmlformats.org/drawingml/2006/table">
            <a:tbl>
              <a:tblPr>
                <a:noFill/>
                <a:tableStyleId>{D6C7E9DF-AC0B-4B88-9C56-6B5483E94F79}</a:tableStyleId>
              </a:tblPr>
              <a:tblGrid>
                <a:gridCol w="754740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GB"/>
                        <a:t>Given a movie review. The task is to predict the sentiment of the review. Return “positive” if the sentiment of the review is “positive”, return “negative” if the sentiment of the review is “negative” else return “neutral”</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2C4C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b="1"/>
                        <a:t>Input:</a:t>
                      </a:r>
                      <a:r>
                        <a:rPr lang="en-GB"/>
                        <a:t> The plot in the movie is too abysmal.</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b="1"/>
                        <a:t>Output:</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2"/>
                  </a:ext>
                </a:extLst>
              </a:tr>
            </a:tbl>
          </a:graphicData>
        </a:graphic>
      </p:graphicFrame>
      <p:sp>
        <p:nvSpPr>
          <p:cNvPr id="600" name="Google Shape;600;p68"/>
          <p:cNvSpPr/>
          <p:nvPr/>
        </p:nvSpPr>
        <p:spPr>
          <a:xfrm>
            <a:off x="4816175" y="1536750"/>
            <a:ext cx="1658700" cy="585000"/>
          </a:xfrm>
          <a:prstGeom prst="wedgeEllipseCallout">
            <a:avLst>
              <a:gd name="adj1" fmla="val -21870"/>
              <a:gd name="adj2" fmla="val 8282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Instruction</a:t>
            </a:r>
            <a:endParaRPr sz="1200"/>
          </a:p>
        </p:txBody>
      </p:sp>
      <p:sp>
        <p:nvSpPr>
          <p:cNvPr id="601" name="Google Shape;601;p68"/>
          <p:cNvSpPr/>
          <p:nvPr/>
        </p:nvSpPr>
        <p:spPr>
          <a:xfrm>
            <a:off x="2535225" y="3844650"/>
            <a:ext cx="2676600" cy="905100"/>
          </a:xfrm>
          <a:prstGeom prst="wedgeEllipseCallout">
            <a:avLst>
              <a:gd name="adj1" fmla="val -63558"/>
              <a:gd name="adj2" fmla="val -76619"/>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The model generates the completion (answer)</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69"/>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One-Shot Setting</a:t>
            </a:r>
            <a:endParaRPr/>
          </a:p>
        </p:txBody>
      </p:sp>
      <p:sp>
        <p:nvSpPr>
          <p:cNvPr id="607" name="Google Shape;607;p69"/>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12</a:t>
            </a:fld>
            <a:endParaRPr/>
          </a:p>
        </p:txBody>
      </p:sp>
      <p:graphicFrame>
        <p:nvGraphicFramePr>
          <p:cNvPr id="608" name="Google Shape;608;p69"/>
          <p:cNvGraphicFramePr/>
          <p:nvPr/>
        </p:nvGraphicFramePr>
        <p:xfrm>
          <a:off x="927250" y="1660300"/>
          <a:ext cx="7547400" cy="2354430"/>
        </p:xfrm>
        <a:graphic>
          <a:graphicData uri="http://schemas.openxmlformats.org/drawingml/2006/table">
            <a:tbl>
              <a:tblPr>
                <a:noFill/>
                <a:tableStyleId>{D6C7E9DF-AC0B-4B88-9C56-6B5483E94F79}</a:tableStyleId>
              </a:tblPr>
              <a:tblGrid>
                <a:gridCol w="754740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GB"/>
                        <a:t>Given a movie review. The task is to predict the sentiment of the review. Return “positive” if the sentiment of the review is “positive”, return “negative” if the sentiment of the review is “negative” else return “neutral”</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2C4C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b="1"/>
                        <a:t>Input:</a:t>
                      </a:r>
                      <a:r>
                        <a:rPr lang="en-GB"/>
                        <a:t> A Creatively Bland Adaptation That Strips off Intrigue From the Original</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b="1"/>
                        <a:t>Output: </a:t>
                      </a:r>
                      <a:r>
                        <a:rPr lang="en-GB"/>
                        <a:t>Negative</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b="1"/>
                        <a:t>Input:</a:t>
                      </a:r>
                      <a:r>
                        <a:rPr lang="en-GB"/>
                        <a:t> The plot in the movie is too abysmal.</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b="1"/>
                        <a:t>Output:</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4"/>
                  </a:ext>
                </a:extLst>
              </a:tr>
            </a:tbl>
          </a:graphicData>
        </a:graphic>
      </p:graphicFrame>
      <p:sp>
        <p:nvSpPr>
          <p:cNvPr id="609" name="Google Shape;609;p69"/>
          <p:cNvSpPr/>
          <p:nvPr/>
        </p:nvSpPr>
        <p:spPr>
          <a:xfrm>
            <a:off x="4816175" y="1023125"/>
            <a:ext cx="1658700" cy="585000"/>
          </a:xfrm>
          <a:prstGeom prst="wedgeEllipseCallout">
            <a:avLst>
              <a:gd name="adj1" fmla="val -21870"/>
              <a:gd name="adj2" fmla="val 8282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Instruction</a:t>
            </a:r>
            <a:endParaRPr sz="1200"/>
          </a:p>
        </p:txBody>
      </p:sp>
      <p:sp>
        <p:nvSpPr>
          <p:cNvPr id="610" name="Google Shape;610;p69"/>
          <p:cNvSpPr/>
          <p:nvPr/>
        </p:nvSpPr>
        <p:spPr>
          <a:xfrm>
            <a:off x="6913550" y="3002650"/>
            <a:ext cx="1658700" cy="585000"/>
          </a:xfrm>
          <a:prstGeom prst="wedgeEllipseCallout">
            <a:avLst>
              <a:gd name="adj1" fmla="val -42435"/>
              <a:gd name="adj2" fmla="val -7823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In-context example</a:t>
            </a:r>
            <a:endParaRPr sz="1200"/>
          </a:p>
        </p:txBody>
      </p:sp>
      <p:sp>
        <p:nvSpPr>
          <p:cNvPr id="611" name="Google Shape;611;p69"/>
          <p:cNvSpPr/>
          <p:nvPr/>
        </p:nvSpPr>
        <p:spPr>
          <a:xfrm>
            <a:off x="1331175" y="4068025"/>
            <a:ext cx="2676600" cy="905100"/>
          </a:xfrm>
          <a:prstGeom prst="wedgeEllipseCallout">
            <a:avLst>
              <a:gd name="adj1" fmla="val -20608"/>
              <a:gd name="adj2" fmla="val -82551"/>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The model generates the completion (answer)</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0"/>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Few-Shot Setting</a:t>
            </a:r>
            <a:endParaRPr/>
          </a:p>
        </p:txBody>
      </p:sp>
      <p:sp>
        <p:nvSpPr>
          <p:cNvPr id="617" name="Google Shape;617;p70"/>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13</a:t>
            </a:fld>
            <a:endParaRPr/>
          </a:p>
        </p:txBody>
      </p:sp>
      <p:graphicFrame>
        <p:nvGraphicFramePr>
          <p:cNvPr id="618" name="Google Shape;618;p70"/>
          <p:cNvGraphicFramePr/>
          <p:nvPr/>
        </p:nvGraphicFramePr>
        <p:xfrm>
          <a:off x="935675" y="1458225"/>
          <a:ext cx="7547400" cy="3131610"/>
        </p:xfrm>
        <a:graphic>
          <a:graphicData uri="http://schemas.openxmlformats.org/drawingml/2006/table">
            <a:tbl>
              <a:tblPr>
                <a:noFill/>
                <a:tableStyleId>{D6C7E9DF-AC0B-4B88-9C56-6B5483E94F79}</a:tableStyleId>
              </a:tblPr>
              <a:tblGrid>
                <a:gridCol w="7547400">
                  <a:extLst>
                    <a:ext uri="{9D8B030D-6E8A-4147-A177-3AD203B41FA5}">
                      <a16:colId xmlns:a16="http://schemas.microsoft.com/office/drawing/2014/main" val="20000"/>
                    </a:ext>
                  </a:extLst>
                </a:gridCol>
              </a:tblGrid>
              <a:tr h="381000">
                <a:tc>
                  <a:txBody>
                    <a:bodyPr/>
                    <a:lstStyle/>
                    <a:p>
                      <a:pPr marL="0" lvl="0" indent="0" algn="l" rtl="0">
                        <a:spcBef>
                          <a:spcPts val="0"/>
                        </a:spcBef>
                        <a:spcAft>
                          <a:spcPts val="0"/>
                        </a:spcAft>
                        <a:buNone/>
                      </a:pPr>
                      <a:r>
                        <a:rPr lang="en-GB"/>
                        <a:t>Given a movie review. The task is to predict the sentiment of the review. Return “positive” if the sentiment of the review is “positive”, return “negative” if the sentiment of the review is “negative” else return “neutral”</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A2C4C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b="1"/>
                        <a:t>Input:</a:t>
                      </a:r>
                      <a:r>
                        <a:rPr lang="en-GB"/>
                        <a:t> A Creatively Bland Adaptation That Strips off Intrigue From the Original</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b="1"/>
                        <a:t>Output: </a:t>
                      </a:r>
                      <a:r>
                        <a:rPr lang="en-GB"/>
                        <a:t>Negative</a:t>
                      </a:r>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b="1"/>
                        <a:t>Input: …</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GB" b="1"/>
                        <a:t>Output: …</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GB" b="1"/>
                        <a:t>Input:</a:t>
                      </a:r>
                      <a:r>
                        <a:rPr lang="en-GB"/>
                        <a:t> The plot in the movie is too abysmal.</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GB" b="1"/>
                        <a:t>Output:</a:t>
                      </a:r>
                      <a:endParaRPr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6F2F5"/>
                    </a:solidFill>
                  </a:tcPr>
                </a:tc>
                <a:extLst>
                  <a:ext uri="{0D108BD9-81ED-4DB2-BD59-A6C34878D82A}">
                    <a16:rowId xmlns:a16="http://schemas.microsoft.com/office/drawing/2014/main" val="10006"/>
                  </a:ext>
                </a:extLst>
              </a:tr>
            </a:tbl>
          </a:graphicData>
        </a:graphic>
      </p:graphicFrame>
      <p:sp>
        <p:nvSpPr>
          <p:cNvPr id="619" name="Google Shape;619;p70"/>
          <p:cNvSpPr/>
          <p:nvPr/>
        </p:nvSpPr>
        <p:spPr>
          <a:xfrm>
            <a:off x="4824600" y="787350"/>
            <a:ext cx="1658700" cy="585000"/>
          </a:xfrm>
          <a:prstGeom prst="wedgeEllipseCallout">
            <a:avLst>
              <a:gd name="adj1" fmla="val -21870"/>
              <a:gd name="adj2" fmla="val 8282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Instruction</a:t>
            </a:r>
            <a:endParaRPr sz="1200"/>
          </a:p>
        </p:txBody>
      </p:sp>
      <p:sp>
        <p:nvSpPr>
          <p:cNvPr id="620" name="Google Shape;620;p70"/>
          <p:cNvSpPr/>
          <p:nvPr/>
        </p:nvSpPr>
        <p:spPr>
          <a:xfrm>
            <a:off x="6913550" y="3002650"/>
            <a:ext cx="1658700" cy="585000"/>
          </a:xfrm>
          <a:prstGeom prst="wedgeEllipseCallout">
            <a:avLst>
              <a:gd name="adj1" fmla="val -42435"/>
              <a:gd name="adj2" fmla="val -78231"/>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In-context examples</a:t>
            </a:r>
            <a:endParaRPr sz="1200"/>
          </a:p>
        </p:txBody>
      </p:sp>
      <p:sp>
        <p:nvSpPr>
          <p:cNvPr id="621" name="Google Shape;621;p70"/>
          <p:cNvSpPr/>
          <p:nvPr/>
        </p:nvSpPr>
        <p:spPr>
          <a:xfrm>
            <a:off x="4572000" y="3865950"/>
            <a:ext cx="2676600" cy="905100"/>
          </a:xfrm>
          <a:prstGeom prst="wedgeEllipseCallout">
            <a:avLst>
              <a:gd name="adj1" fmla="val -68560"/>
              <a:gd name="adj2" fmla="val 18705"/>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t>The model generates the completion (answer)</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1"/>
          <p:cNvSpPr txBox="1">
            <a:spLocks noGrp="1"/>
          </p:cNvSpPr>
          <p:nvPr>
            <p:ph type="title"/>
          </p:nvPr>
        </p:nvSpPr>
        <p:spPr>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GB"/>
              <a:t>… Back to LLMs</a:t>
            </a:r>
            <a:endParaRPr/>
          </a:p>
        </p:txBody>
      </p:sp>
      <p:sp>
        <p:nvSpPr>
          <p:cNvPr id="627" name="Google Shape;627;p71"/>
          <p:cNvSpPr txBox="1">
            <a:spLocks noGrp="1"/>
          </p:cNvSpPr>
          <p:nvPr>
            <p:ph type="sldNum" sz="quarter"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72"/>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Large Language Models </a:t>
            </a:r>
            <a:r>
              <a:rPr lang="en-GB" sz="2100"/>
              <a:t>(Radford et.al 2019)</a:t>
            </a:r>
            <a:endParaRPr sz="2100"/>
          </a:p>
        </p:txBody>
      </p:sp>
      <p:sp>
        <p:nvSpPr>
          <p:cNvPr id="634" name="Google Shape;634;p72"/>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15</a:t>
            </a:fld>
            <a:endParaRPr/>
          </a:p>
        </p:txBody>
      </p:sp>
      <p:pic>
        <p:nvPicPr>
          <p:cNvPr id="633" name="Google Shape;633;p72"/>
          <p:cNvPicPr preferRelativeResize="0"/>
          <p:nvPr/>
        </p:nvPicPr>
        <p:blipFill>
          <a:blip r:embed="rId3">
            <a:alphaModFix/>
          </a:blip>
          <a:stretch>
            <a:fillRect/>
          </a:stretch>
        </p:blipFill>
        <p:spPr>
          <a:xfrm>
            <a:off x="152400" y="1309325"/>
            <a:ext cx="8839199" cy="3667422"/>
          </a:xfrm>
          <a:prstGeom prst="rect">
            <a:avLst/>
          </a:prstGeom>
          <a:noFill/>
          <a:ln>
            <a:noFill/>
          </a:ln>
        </p:spPr>
      </p:pic>
      <p:sp>
        <p:nvSpPr>
          <p:cNvPr id="635" name="Google Shape;635;p72"/>
          <p:cNvSpPr/>
          <p:nvPr/>
        </p:nvSpPr>
        <p:spPr>
          <a:xfrm>
            <a:off x="2468900" y="2608800"/>
            <a:ext cx="3769200" cy="1752900"/>
          </a:xfrm>
          <a:prstGeom prst="wedgeEllipseCallout">
            <a:avLst>
              <a:gd name="adj1" fmla="val -52769"/>
              <a:gd name="adj2" fmla="val -42858"/>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rPr>
              <a:t>LLMs are able to perform tasks like reading comprehension and translation without fine-tuning</a:t>
            </a:r>
            <a:endParaRPr sz="12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73"/>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Reading Comprehension</a:t>
            </a:r>
            <a:endParaRPr/>
          </a:p>
        </p:txBody>
      </p:sp>
      <p:sp>
        <p:nvSpPr>
          <p:cNvPr id="641" name="Google Shape;641;p73"/>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16</a:t>
            </a:fld>
            <a:endParaRPr/>
          </a:p>
        </p:txBody>
      </p:sp>
      <p:pic>
        <p:nvPicPr>
          <p:cNvPr id="642" name="Google Shape;642;p73"/>
          <p:cNvPicPr preferRelativeResize="0"/>
          <p:nvPr/>
        </p:nvPicPr>
        <p:blipFill>
          <a:blip r:embed="rId3">
            <a:alphaModFix/>
          </a:blip>
          <a:stretch>
            <a:fillRect/>
          </a:stretch>
        </p:blipFill>
        <p:spPr>
          <a:xfrm>
            <a:off x="1058356" y="889798"/>
            <a:ext cx="7027287" cy="36817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74"/>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Large Language Models </a:t>
            </a:r>
            <a:r>
              <a:rPr lang="en-GB" sz="2100"/>
              <a:t>(Radford et.al 2019)</a:t>
            </a:r>
            <a:endParaRPr/>
          </a:p>
        </p:txBody>
      </p:sp>
      <p:sp>
        <p:nvSpPr>
          <p:cNvPr id="648" name="Google Shape;648;p74"/>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17</a:t>
            </a:fld>
            <a:endParaRPr/>
          </a:p>
        </p:txBody>
      </p:sp>
      <p:pic>
        <p:nvPicPr>
          <p:cNvPr id="649" name="Google Shape;649;p74"/>
          <p:cNvPicPr preferRelativeResize="0"/>
          <p:nvPr/>
        </p:nvPicPr>
        <p:blipFill>
          <a:blip r:embed="rId3">
            <a:alphaModFix/>
          </a:blip>
          <a:stretch>
            <a:fillRect/>
          </a:stretch>
        </p:blipFill>
        <p:spPr>
          <a:xfrm>
            <a:off x="729450" y="1538100"/>
            <a:ext cx="5526024" cy="3348000"/>
          </a:xfrm>
          <a:prstGeom prst="rect">
            <a:avLst/>
          </a:prstGeom>
          <a:noFill/>
          <a:ln>
            <a:noFill/>
          </a:ln>
        </p:spPr>
      </p:pic>
      <p:sp>
        <p:nvSpPr>
          <p:cNvPr id="650" name="Google Shape;650;p74"/>
          <p:cNvSpPr txBox="1"/>
          <p:nvPr/>
        </p:nvSpPr>
        <p:spPr>
          <a:xfrm>
            <a:off x="6163975" y="1687075"/>
            <a:ext cx="2372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Ability of the LLMs to perform tasks like question answering without explicitly fine-tuning for it</a:t>
            </a:r>
            <a:endParaRPr>
              <a:latin typeface="Lato"/>
              <a:ea typeface="Lato"/>
              <a:cs typeface="Lato"/>
              <a:sym typeface="Lato"/>
            </a:endParaRPr>
          </a:p>
        </p:txBody>
      </p:sp>
      <p:sp>
        <p:nvSpPr>
          <p:cNvPr id="651" name="Google Shape;651;p74"/>
          <p:cNvSpPr/>
          <p:nvPr/>
        </p:nvSpPr>
        <p:spPr>
          <a:xfrm>
            <a:off x="4114825" y="2789850"/>
            <a:ext cx="3769200" cy="1752900"/>
          </a:xfrm>
          <a:prstGeom prst="wedgeEllipseCallout">
            <a:avLst>
              <a:gd name="adj1" fmla="val -52769"/>
              <a:gd name="adj2" fmla="val -42858"/>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rPr>
              <a:t>LLMs are able to answer questions without explicit fine-tuning</a:t>
            </a:r>
            <a:endParaRPr sz="12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75"/>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Why are LLMs few-shot learners? </a:t>
            </a:r>
            <a:r>
              <a:rPr lang="en-GB" sz="1800"/>
              <a:t>(Brown et.al 2020)</a:t>
            </a:r>
            <a:endParaRPr sz="1800"/>
          </a:p>
        </p:txBody>
      </p:sp>
      <p:sp>
        <p:nvSpPr>
          <p:cNvPr id="657" name="Google Shape;657;p75"/>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18</a:t>
            </a:fld>
            <a:endParaRPr/>
          </a:p>
        </p:txBody>
      </p:sp>
      <p:pic>
        <p:nvPicPr>
          <p:cNvPr id="658" name="Google Shape;658;p75"/>
          <p:cNvPicPr preferRelativeResize="0"/>
          <p:nvPr/>
        </p:nvPicPr>
        <p:blipFill>
          <a:blip r:embed="rId3">
            <a:alphaModFix/>
          </a:blip>
          <a:stretch>
            <a:fillRect/>
          </a:stretch>
        </p:blipFill>
        <p:spPr>
          <a:xfrm>
            <a:off x="729450" y="1292500"/>
            <a:ext cx="6356512" cy="3681774"/>
          </a:xfrm>
          <a:prstGeom prst="rect">
            <a:avLst/>
          </a:prstGeom>
          <a:noFill/>
          <a:ln>
            <a:noFill/>
          </a:ln>
        </p:spPr>
      </p:pic>
      <p:sp>
        <p:nvSpPr>
          <p:cNvPr id="659" name="Google Shape;659;p75"/>
          <p:cNvSpPr txBox="1"/>
          <p:nvPr/>
        </p:nvSpPr>
        <p:spPr>
          <a:xfrm>
            <a:off x="6407550" y="1717650"/>
            <a:ext cx="2332200" cy="204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Lato"/>
                <a:ea typeface="Lato"/>
                <a:cs typeface="Lato"/>
                <a:sym typeface="Lato"/>
              </a:rPr>
              <a:t>Language-Model meta-learning:</a:t>
            </a:r>
            <a:r>
              <a:rPr lang="en-GB" sz="1100">
                <a:latin typeface="Lato"/>
                <a:ea typeface="Lato"/>
                <a:cs typeface="Lato"/>
                <a:sym typeface="Lato"/>
              </a:rPr>
              <a:t> </a:t>
            </a:r>
            <a:endParaRPr sz="1100">
              <a:latin typeface="Lato"/>
              <a:ea typeface="Lato"/>
              <a:cs typeface="Lato"/>
              <a:sym typeface="Lato"/>
            </a:endParaRPr>
          </a:p>
          <a:p>
            <a:pPr marL="0" lvl="0" indent="0" algn="l" rtl="0">
              <a:spcBef>
                <a:spcPts val="0"/>
              </a:spcBef>
              <a:spcAft>
                <a:spcPts val="0"/>
              </a:spcAft>
              <a:buNone/>
            </a:pPr>
            <a:br>
              <a:rPr lang="en-GB" sz="1100">
                <a:latin typeface="Lato"/>
                <a:ea typeface="Lato"/>
                <a:cs typeface="Lato"/>
                <a:sym typeface="Lato"/>
              </a:rPr>
            </a:br>
            <a:r>
              <a:rPr lang="en-GB" sz="1100">
                <a:latin typeface="Lato"/>
                <a:ea typeface="Lato"/>
                <a:cs typeface="Lato"/>
                <a:sym typeface="Lato"/>
              </a:rPr>
              <a:t>A model picks up the ability to perform certain tasks during pre-training.</a:t>
            </a:r>
            <a:endParaRPr sz="1100">
              <a:latin typeface="Lato"/>
              <a:ea typeface="Lato"/>
              <a:cs typeface="Lato"/>
              <a:sym typeface="Lato"/>
            </a:endParaRPr>
          </a:p>
          <a:p>
            <a:pPr marL="0" lvl="0" indent="0" algn="l" rtl="0">
              <a:spcBef>
                <a:spcPts val="0"/>
              </a:spcBef>
              <a:spcAft>
                <a:spcPts val="0"/>
              </a:spcAft>
              <a:buNone/>
            </a:pPr>
            <a:endParaRPr sz="1100">
              <a:latin typeface="Lato"/>
              <a:ea typeface="Lato"/>
              <a:cs typeface="Lato"/>
              <a:sym typeface="Lato"/>
            </a:endParaRPr>
          </a:p>
          <a:p>
            <a:pPr marL="0" lvl="0" indent="0" algn="l" rtl="0">
              <a:spcBef>
                <a:spcPts val="0"/>
              </a:spcBef>
              <a:spcAft>
                <a:spcPts val="0"/>
              </a:spcAft>
              <a:buNone/>
            </a:pPr>
            <a:r>
              <a:rPr lang="en-GB" sz="1100">
                <a:latin typeface="Lato"/>
                <a:ea typeface="Lato"/>
                <a:cs typeface="Lato"/>
                <a:sym typeface="Lato"/>
              </a:rPr>
              <a:t>When you provide in-context examples during inference, the model understands the task needed to be performed and generates the correct output</a:t>
            </a:r>
            <a:endParaRPr sz="11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76"/>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Why are LLMs few-shot learners? </a:t>
            </a:r>
            <a:r>
              <a:rPr lang="en-GB" sz="1800"/>
              <a:t>(Brown et.al 2020)</a:t>
            </a:r>
            <a:endParaRPr/>
          </a:p>
        </p:txBody>
      </p:sp>
      <p:sp>
        <p:nvSpPr>
          <p:cNvPr id="665" name="Google Shape;665;p76"/>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19</a:t>
            </a:fld>
            <a:endParaRPr/>
          </a:p>
        </p:txBody>
      </p:sp>
      <p:pic>
        <p:nvPicPr>
          <p:cNvPr id="666" name="Google Shape;666;p76"/>
          <p:cNvPicPr preferRelativeResize="0"/>
          <p:nvPr/>
        </p:nvPicPr>
        <p:blipFill>
          <a:blip r:embed="rId3">
            <a:alphaModFix/>
          </a:blip>
          <a:stretch>
            <a:fillRect/>
          </a:stretch>
        </p:blipFill>
        <p:spPr>
          <a:xfrm>
            <a:off x="729450" y="1267225"/>
            <a:ext cx="4356024" cy="3681776"/>
          </a:xfrm>
          <a:prstGeom prst="rect">
            <a:avLst/>
          </a:prstGeom>
          <a:noFill/>
          <a:ln>
            <a:noFill/>
          </a:ln>
          <a:effectLst>
            <a:outerShdw blurRad="57150" dist="19050" dir="6000000" algn="bl" rotWithShape="0">
              <a:srgbClr val="000000">
                <a:alpha val="60000"/>
              </a:srgbClr>
            </a:outerShdw>
          </a:effectLst>
        </p:spPr>
      </p:pic>
      <p:sp>
        <p:nvSpPr>
          <p:cNvPr id="667" name="Google Shape;667;p76"/>
          <p:cNvSpPr txBox="1"/>
          <p:nvPr/>
        </p:nvSpPr>
        <p:spPr>
          <a:xfrm>
            <a:off x="5363475" y="1616600"/>
            <a:ext cx="3393300" cy="289306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u="sng" dirty="0">
                <a:solidFill>
                  <a:schemeClr val="hlink"/>
                </a:solidFill>
                <a:latin typeface="Lato"/>
                <a:ea typeface="Lato"/>
                <a:cs typeface="Lato"/>
                <a:sym typeface="Lato"/>
                <a:hlinkClick r:id="rId4"/>
              </a:rPr>
              <a:t>https://www.traveltwilight.com/100-useful-hindi-phrases/</a:t>
            </a:r>
            <a:endParaRPr sz="1600" dirty="0">
              <a:latin typeface="Lato"/>
              <a:ea typeface="Lato"/>
              <a:cs typeface="Lato"/>
              <a:sym typeface="Lato"/>
            </a:endParaRPr>
          </a:p>
          <a:p>
            <a:pPr marL="0" lvl="0" indent="0" algn="l" rtl="0">
              <a:spcBef>
                <a:spcPts val="0"/>
              </a:spcBef>
              <a:spcAft>
                <a:spcPts val="0"/>
              </a:spcAft>
              <a:buNone/>
            </a:pPr>
            <a:endParaRPr sz="1600" dirty="0">
              <a:latin typeface="Lato"/>
              <a:ea typeface="Lato"/>
              <a:cs typeface="Lato"/>
              <a:sym typeface="Lato"/>
            </a:endParaRPr>
          </a:p>
          <a:p>
            <a:pPr marL="0" lvl="0" indent="0" algn="l" rtl="0">
              <a:spcBef>
                <a:spcPts val="0"/>
              </a:spcBef>
              <a:spcAft>
                <a:spcPts val="0"/>
              </a:spcAft>
              <a:buNone/>
            </a:pPr>
            <a:endParaRPr sz="1600" dirty="0">
              <a:latin typeface="Lato"/>
              <a:ea typeface="Lato"/>
              <a:cs typeface="Lato"/>
              <a:sym typeface="Lato"/>
            </a:endParaRPr>
          </a:p>
          <a:p>
            <a:pPr marL="0" lvl="0" indent="0" algn="l" rtl="0">
              <a:spcBef>
                <a:spcPts val="0"/>
              </a:spcBef>
              <a:spcAft>
                <a:spcPts val="0"/>
              </a:spcAft>
              <a:buNone/>
            </a:pPr>
            <a:r>
              <a:rPr lang="en-GB" sz="1600" dirty="0">
                <a:latin typeface="Lato"/>
                <a:ea typeface="Lato"/>
                <a:cs typeface="Lato"/>
                <a:sym typeface="Lato"/>
              </a:rPr>
              <a:t>Many such websites are available, where one can find examples of English and Hindi translations.</a:t>
            </a:r>
            <a:endParaRPr sz="1600" dirty="0">
              <a:latin typeface="Lato"/>
              <a:ea typeface="Lato"/>
              <a:cs typeface="Lato"/>
              <a:sym typeface="Lato"/>
            </a:endParaRPr>
          </a:p>
          <a:p>
            <a:pPr marL="0" lvl="0" indent="0" algn="l" rtl="0">
              <a:spcBef>
                <a:spcPts val="0"/>
              </a:spcBef>
              <a:spcAft>
                <a:spcPts val="0"/>
              </a:spcAft>
              <a:buNone/>
            </a:pPr>
            <a:endParaRPr sz="1600" dirty="0">
              <a:latin typeface="Lato"/>
              <a:ea typeface="Lato"/>
              <a:cs typeface="Lato"/>
              <a:sym typeface="Lato"/>
            </a:endParaRPr>
          </a:p>
          <a:p>
            <a:pPr marL="0" lvl="0" indent="0" algn="l" rtl="0">
              <a:spcBef>
                <a:spcPts val="0"/>
              </a:spcBef>
              <a:spcAft>
                <a:spcPts val="0"/>
              </a:spcAft>
              <a:buNone/>
            </a:pPr>
            <a:r>
              <a:rPr lang="en-GB" sz="1600" dirty="0">
                <a:latin typeface="Lato"/>
                <a:ea typeface="Lato"/>
                <a:cs typeface="Lato"/>
                <a:sym typeface="Lato"/>
              </a:rPr>
              <a:t>So, a LLM pre-trained on such data will get the ability to perform simple translations</a:t>
            </a:r>
            <a:endParaRPr sz="1600" dirty="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59"/>
          <p:cNvPicPr preferRelativeResize="0"/>
          <p:nvPr/>
        </p:nvPicPr>
        <p:blipFill rotWithShape="1">
          <a:blip r:embed="rId3">
            <a:alphaModFix/>
          </a:blip>
          <a:srcRect t="6984" b="42292"/>
          <a:stretch/>
        </p:blipFill>
        <p:spPr>
          <a:xfrm>
            <a:off x="53625" y="82300"/>
            <a:ext cx="6052726" cy="2419499"/>
          </a:xfrm>
          <a:prstGeom prst="rect">
            <a:avLst/>
          </a:prstGeom>
          <a:noFill/>
          <a:ln>
            <a:noFill/>
          </a:ln>
          <a:effectLst>
            <a:outerShdw blurRad="57150" dist="19050" dir="5400000" algn="bl" rotWithShape="0">
              <a:srgbClr val="000000">
                <a:alpha val="50000"/>
              </a:srgbClr>
            </a:outerShdw>
          </a:effectLst>
        </p:spPr>
      </p:pic>
      <p:pic>
        <p:nvPicPr>
          <p:cNvPr id="499" name="Google Shape;499;p59"/>
          <p:cNvPicPr preferRelativeResize="0"/>
          <p:nvPr/>
        </p:nvPicPr>
        <p:blipFill rotWithShape="1">
          <a:blip r:embed="rId4">
            <a:alphaModFix/>
          </a:blip>
          <a:srcRect t="10031"/>
          <a:stretch/>
        </p:blipFill>
        <p:spPr>
          <a:xfrm>
            <a:off x="177075" y="2398800"/>
            <a:ext cx="2965299" cy="2102501"/>
          </a:xfrm>
          <a:prstGeom prst="rect">
            <a:avLst/>
          </a:prstGeom>
          <a:noFill/>
          <a:ln>
            <a:noFill/>
          </a:ln>
          <a:effectLst>
            <a:outerShdw blurRad="57150" dist="19050" dir="5400000" algn="bl" rotWithShape="0">
              <a:srgbClr val="000000">
                <a:alpha val="50000"/>
              </a:srgbClr>
            </a:outerShdw>
          </a:effectLst>
        </p:spPr>
      </p:pic>
      <p:pic>
        <p:nvPicPr>
          <p:cNvPr id="500" name="Google Shape;500;p59"/>
          <p:cNvPicPr preferRelativeResize="0"/>
          <p:nvPr/>
        </p:nvPicPr>
        <p:blipFill>
          <a:blip r:embed="rId5">
            <a:alphaModFix/>
          </a:blip>
          <a:stretch>
            <a:fillRect/>
          </a:stretch>
        </p:blipFill>
        <p:spPr>
          <a:xfrm>
            <a:off x="5689589" y="234849"/>
            <a:ext cx="2839743" cy="2336902"/>
          </a:xfrm>
          <a:prstGeom prst="rect">
            <a:avLst/>
          </a:prstGeom>
          <a:noFill/>
          <a:ln>
            <a:noFill/>
          </a:ln>
          <a:effectLst>
            <a:outerShdw blurRad="57150" dist="19050" dir="5400000" algn="bl" rotWithShape="0">
              <a:srgbClr val="000000">
                <a:alpha val="50000"/>
              </a:srgbClr>
            </a:outerShdw>
          </a:effectLst>
        </p:spPr>
      </p:pic>
      <p:pic>
        <p:nvPicPr>
          <p:cNvPr id="501" name="Google Shape;501;p59"/>
          <p:cNvPicPr preferRelativeResize="0"/>
          <p:nvPr/>
        </p:nvPicPr>
        <p:blipFill>
          <a:blip r:embed="rId6">
            <a:alphaModFix/>
          </a:blip>
          <a:stretch>
            <a:fillRect/>
          </a:stretch>
        </p:blipFill>
        <p:spPr>
          <a:xfrm>
            <a:off x="2916214" y="2641701"/>
            <a:ext cx="3420109" cy="2102499"/>
          </a:xfrm>
          <a:prstGeom prst="rect">
            <a:avLst/>
          </a:prstGeom>
          <a:noFill/>
          <a:ln>
            <a:noFill/>
          </a:ln>
          <a:effectLst>
            <a:outerShdw blurRad="57150" dist="19050" dir="5400000" algn="bl" rotWithShape="0">
              <a:srgbClr val="000000">
                <a:alpha val="50000"/>
              </a:srgbClr>
            </a:outerShdw>
          </a:effectLst>
        </p:spPr>
      </p:pic>
      <p:pic>
        <p:nvPicPr>
          <p:cNvPr id="502" name="Google Shape;502;p59"/>
          <p:cNvPicPr preferRelativeResize="0"/>
          <p:nvPr/>
        </p:nvPicPr>
        <p:blipFill rotWithShape="1">
          <a:blip r:embed="rId7">
            <a:alphaModFix/>
          </a:blip>
          <a:srcRect l="8140" r="33039" b="46802"/>
          <a:stretch/>
        </p:blipFill>
        <p:spPr>
          <a:xfrm>
            <a:off x="5571450" y="2814525"/>
            <a:ext cx="3344650" cy="1859600"/>
          </a:xfrm>
          <a:prstGeom prst="rect">
            <a:avLst/>
          </a:prstGeom>
          <a:noFill/>
          <a:ln>
            <a:noFill/>
          </a:ln>
          <a:effectLst>
            <a:outerShdw blurRad="57150" dist="19050" dir="5400000" algn="bl" rotWithShape="0">
              <a:srgbClr val="000000">
                <a:alpha val="50000"/>
              </a:srgbClr>
            </a:outerShdw>
          </a:effectLst>
        </p:spPr>
      </p:pic>
      <p:sp>
        <p:nvSpPr>
          <p:cNvPr id="503" name="Google Shape;503;p59"/>
          <p:cNvSpPr txBox="1">
            <a:spLocks noGrp="1"/>
          </p:cNvSpPr>
          <p:nvPr>
            <p:ph type="sldNum" sz="quarter"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77"/>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LLMs are Few-Shot Learners (</a:t>
            </a:r>
            <a:r>
              <a:rPr lang="en-GB" sz="2200"/>
              <a:t>Brown et.al 2020</a:t>
            </a:r>
            <a:r>
              <a:rPr lang="en-GB"/>
              <a:t>)</a:t>
            </a:r>
            <a:endParaRPr/>
          </a:p>
        </p:txBody>
      </p:sp>
      <p:sp>
        <p:nvSpPr>
          <p:cNvPr id="673" name="Google Shape;673;p77"/>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20</a:t>
            </a:fld>
            <a:endParaRPr/>
          </a:p>
        </p:txBody>
      </p:sp>
      <p:pic>
        <p:nvPicPr>
          <p:cNvPr id="674" name="Google Shape;674;p77"/>
          <p:cNvPicPr preferRelativeResize="0"/>
          <p:nvPr/>
        </p:nvPicPr>
        <p:blipFill>
          <a:blip r:embed="rId3">
            <a:alphaModFix/>
          </a:blip>
          <a:stretch>
            <a:fillRect/>
          </a:stretch>
        </p:blipFill>
        <p:spPr>
          <a:xfrm>
            <a:off x="1533263" y="1301100"/>
            <a:ext cx="6081063" cy="3681774"/>
          </a:xfrm>
          <a:prstGeom prst="rect">
            <a:avLst/>
          </a:prstGeom>
          <a:noFill/>
          <a:ln>
            <a:noFill/>
          </a:ln>
        </p:spPr>
      </p:pic>
      <p:sp>
        <p:nvSpPr>
          <p:cNvPr id="675" name="Google Shape;675;p77"/>
          <p:cNvSpPr/>
          <p:nvPr/>
        </p:nvSpPr>
        <p:spPr>
          <a:xfrm>
            <a:off x="82325" y="2510050"/>
            <a:ext cx="2283600" cy="1026300"/>
          </a:xfrm>
          <a:prstGeom prst="wedgeEllipseCallout">
            <a:avLst>
              <a:gd name="adj1" fmla="val 57203"/>
              <a:gd name="adj2" fmla="val -5094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rPr>
              <a:t>Performance increases with increase in few-shot examples</a:t>
            </a:r>
            <a:endParaRPr sz="1200">
              <a:solidFill>
                <a:schemeClr val="lt1"/>
              </a:solidFill>
            </a:endParaRPr>
          </a:p>
        </p:txBody>
      </p:sp>
      <p:sp>
        <p:nvSpPr>
          <p:cNvPr id="676" name="Google Shape;676;p77"/>
          <p:cNvSpPr/>
          <p:nvPr/>
        </p:nvSpPr>
        <p:spPr>
          <a:xfrm>
            <a:off x="6414925" y="2628825"/>
            <a:ext cx="2283600" cy="1026300"/>
          </a:xfrm>
          <a:prstGeom prst="wedgeEllipseCallout">
            <a:avLst>
              <a:gd name="adj1" fmla="val -31519"/>
              <a:gd name="adj2" fmla="val -912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rPr>
              <a:t>Performance increases with increase in number of parameters</a:t>
            </a:r>
            <a:endParaRPr sz="120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84"/>
          <p:cNvSpPr txBox="1">
            <a:spLocks noGrp="1"/>
          </p:cNvSpPr>
          <p:nvPr>
            <p:ph type="title"/>
          </p:nvPr>
        </p:nvSpPr>
        <p:spPr>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Need for Alignment</a:t>
            </a:r>
            <a:endParaRPr/>
          </a:p>
        </p:txBody>
      </p:sp>
      <p:sp>
        <p:nvSpPr>
          <p:cNvPr id="730" name="Google Shape;730;p84"/>
          <p:cNvSpPr txBox="1">
            <a:spLocks noGrp="1"/>
          </p:cNvSpPr>
          <p:nvPr>
            <p:ph type="sldNum" sz="quarter"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5"/>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Vanilla LLMs are bad Instruction followers</a:t>
            </a:r>
            <a:endParaRPr/>
          </a:p>
        </p:txBody>
      </p:sp>
      <p:sp>
        <p:nvSpPr>
          <p:cNvPr id="736" name="Google Shape;736;p85"/>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22</a:t>
            </a:fld>
            <a:endParaRPr/>
          </a:p>
        </p:txBody>
      </p:sp>
      <p:grpSp>
        <p:nvGrpSpPr>
          <p:cNvPr id="737" name="Google Shape;737;p85"/>
          <p:cNvGrpSpPr/>
          <p:nvPr/>
        </p:nvGrpSpPr>
        <p:grpSpPr>
          <a:xfrm>
            <a:off x="691319" y="1440246"/>
            <a:ext cx="2742036" cy="1006792"/>
            <a:chOff x="1020475" y="1662375"/>
            <a:chExt cx="3551400" cy="1209650"/>
          </a:xfrm>
        </p:grpSpPr>
        <p:sp>
          <p:nvSpPr>
            <p:cNvPr id="738" name="Google Shape;738;p85"/>
            <p:cNvSpPr/>
            <p:nvPr/>
          </p:nvSpPr>
          <p:spPr>
            <a:xfrm>
              <a:off x="1020475" y="1761125"/>
              <a:ext cx="3551400" cy="11109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What is the sentiment of the text "The performance of the actors were abysmal"?</a:t>
              </a:r>
              <a:endParaRPr sz="1000"/>
            </a:p>
          </p:txBody>
        </p:sp>
        <p:sp>
          <p:nvSpPr>
            <p:cNvPr id="739" name="Google Shape;739;p85"/>
            <p:cNvSpPr/>
            <p:nvPr/>
          </p:nvSpPr>
          <p:spPr>
            <a:xfrm>
              <a:off x="1804525" y="1662375"/>
              <a:ext cx="1983300" cy="2715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t>Sentiment Analysis</a:t>
              </a:r>
              <a:endParaRPr sz="1100" b="1"/>
            </a:p>
          </p:txBody>
        </p:sp>
      </p:grpSp>
      <p:grpSp>
        <p:nvGrpSpPr>
          <p:cNvPr id="740" name="Google Shape;740;p85"/>
          <p:cNvGrpSpPr/>
          <p:nvPr/>
        </p:nvGrpSpPr>
        <p:grpSpPr>
          <a:xfrm>
            <a:off x="691326" y="2667646"/>
            <a:ext cx="2742036" cy="2082207"/>
            <a:chOff x="1020475" y="1662375"/>
            <a:chExt cx="3551400" cy="2501750"/>
          </a:xfrm>
        </p:grpSpPr>
        <p:sp>
          <p:nvSpPr>
            <p:cNvPr id="741" name="Google Shape;741;p85"/>
            <p:cNvSpPr/>
            <p:nvPr/>
          </p:nvSpPr>
          <p:spPr>
            <a:xfrm>
              <a:off x="1020475" y="1761125"/>
              <a:ext cx="3551400" cy="24030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1 Answer | Add Yours</a:t>
              </a:r>
              <a:endParaRPr sz="1000"/>
            </a:p>
            <a:p>
              <a:pPr marL="0" lvl="0" indent="0" algn="l" rtl="0">
                <a:spcBef>
                  <a:spcPts val="0"/>
                </a:spcBef>
                <a:spcAft>
                  <a:spcPts val="0"/>
                </a:spcAft>
                <a:buNone/>
              </a:pPr>
              <a:r>
                <a:rPr lang="en-GB" sz="1000"/>
                <a:t>The sentiment of the text is that the performance of the actors was abysmal.</a:t>
              </a:r>
              <a:endParaRPr sz="1000"/>
            </a:p>
            <a:p>
              <a:pPr marL="0" lvl="0" indent="0" algn="l" rtl="0">
                <a:spcBef>
                  <a:spcPts val="0"/>
                </a:spcBef>
                <a:spcAft>
                  <a:spcPts val="0"/>
                </a:spcAft>
                <a:buNone/>
              </a:pPr>
              <a:r>
                <a:rPr lang="en-GB" sz="1000"/>
                <a:t>The text is a review of a play. The reviewer is saying that the actors were terrible.</a:t>
              </a:r>
              <a:endParaRPr sz="1000"/>
            </a:p>
            <a:p>
              <a:pPr marL="0" lvl="0" indent="0" algn="l" rtl="0">
                <a:spcBef>
                  <a:spcPts val="0"/>
                </a:spcBef>
                <a:spcAft>
                  <a:spcPts val="0"/>
                </a:spcAft>
                <a:buNone/>
              </a:pPr>
              <a:r>
                <a:rPr lang="en-GB" sz="1000"/>
                <a:t>The text is a review of a play. The reviewer is saying that the actors were terrible.</a:t>
              </a:r>
              <a:br>
                <a:rPr lang="en-GB" sz="1000"/>
              </a:br>
              <a:endParaRPr sz="1000"/>
            </a:p>
            <a:p>
              <a:pPr marL="0" lvl="0" indent="0" algn="l" rtl="0">
                <a:spcBef>
                  <a:spcPts val="0"/>
                </a:spcBef>
                <a:spcAft>
                  <a:spcPts val="0"/>
                </a:spcAft>
                <a:buNone/>
              </a:pPr>
              <a:r>
                <a:rPr lang="en-GB" sz="1000"/>
                <a:t>❌</a:t>
              </a:r>
              <a:r>
                <a:rPr lang="en-GB" sz="1000">
                  <a:solidFill>
                    <a:srgbClr val="FF0000"/>
                  </a:solidFill>
                </a:rPr>
                <a:t>(model keeps repeating generations)</a:t>
              </a:r>
              <a:endParaRPr sz="1000">
                <a:solidFill>
                  <a:srgbClr val="FF0000"/>
                </a:solidFill>
              </a:endParaRPr>
            </a:p>
          </p:txBody>
        </p:sp>
        <p:sp>
          <p:nvSpPr>
            <p:cNvPr id="742" name="Google Shape;742;p85"/>
            <p:cNvSpPr/>
            <p:nvPr/>
          </p:nvSpPr>
          <p:spPr>
            <a:xfrm>
              <a:off x="1804525" y="1662375"/>
              <a:ext cx="1983300" cy="2715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b="1"/>
                <a:t>Falcon 4B Output</a:t>
              </a:r>
              <a:endParaRPr sz="1100" b="1"/>
            </a:p>
          </p:txBody>
        </p:sp>
      </p:grpSp>
      <p:pic>
        <p:nvPicPr>
          <p:cNvPr id="743" name="Google Shape;743;p85"/>
          <p:cNvPicPr preferRelativeResize="0"/>
          <p:nvPr/>
        </p:nvPicPr>
        <p:blipFill>
          <a:blip r:embed="rId3">
            <a:alphaModFix/>
          </a:blip>
          <a:stretch>
            <a:fillRect/>
          </a:stretch>
        </p:blipFill>
        <p:spPr>
          <a:xfrm>
            <a:off x="4572000" y="1284625"/>
            <a:ext cx="3898715" cy="3681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86"/>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Vanilla LLMs are not Instruction followers</a:t>
            </a:r>
            <a:endParaRPr/>
          </a:p>
        </p:txBody>
      </p:sp>
      <p:sp>
        <p:nvSpPr>
          <p:cNvPr id="749" name="Google Shape;749;p86"/>
          <p:cNvSpPr txBox="1">
            <a:spLocks noGrp="1"/>
          </p:cNvSpPr>
          <p:nvPr>
            <p:ph type="body" idx="1"/>
          </p:nvPr>
        </p:nvSpPr>
        <p:spPr>
          <a:xfrm>
            <a:off x="729450" y="1321200"/>
            <a:ext cx="7688700" cy="1152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LLMs may have knowledge encoded in the parameter space. </a:t>
            </a:r>
            <a:endParaRPr/>
          </a:p>
          <a:p>
            <a:pPr marL="0" lvl="0" indent="0" algn="l" rtl="0">
              <a:spcBef>
                <a:spcPts val="1200"/>
              </a:spcBef>
              <a:spcAft>
                <a:spcPts val="0"/>
              </a:spcAft>
              <a:buNone/>
            </a:pPr>
            <a:r>
              <a:rPr lang="en-GB"/>
              <a:t>They don’t know how to retrieve the encoded knowledge</a:t>
            </a:r>
            <a:endParaRPr/>
          </a:p>
          <a:p>
            <a:pPr marL="0" lvl="0" indent="0" algn="l" rtl="0">
              <a:spcBef>
                <a:spcPts val="1200"/>
              </a:spcBef>
              <a:spcAft>
                <a:spcPts val="1200"/>
              </a:spcAft>
              <a:buNone/>
            </a:pPr>
            <a:r>
              <a:rPr lang="en-GB"/>
              <a:t>Instruction fine-tuning enables the model gain this ability</a:t>
            </a:r>
            <a:endParaRPr/>
          </a:p>
        </p:txBody>
      </p:sp>
      <p:sp>
        <p:nvSpPr>
          <p:cNvPr id="750" name="Google Shape;750;p86"/>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87"/>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Instruction Fine-Tuning (Aligning LLMs)</a:t>
            </a:r>
            <a:endParaRPr/>
          </a:p>
        </p:txBody>
      </p:sp>
      <p:sp>
        <p:nvSpPr>
          <p:cNvPr id="756" name="Google Shape;756;p87"/>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24</a:t>
            </a:fld>
            <a:endParaRPr/>
          </a:p>
        </p:txBody>
      </p:sp>
      <p:sp>
        <p:nvSpPr>
          <p:cNvPr id="757" name="Google Shape;757;p87"/>
          <p:cNvSpPr/>
          <p:nvPr/>
        </p:nvSpPr>
        <p:spPr>
          <a:xfrm>
            <a:off x="645875" y="1369775"/>
            <a:ext cx="1761300" cy="460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t>Human Guidance</a:t>
            </a:r>
            <a:endParaRPr sz="1600" dirty="0"/>
          </a:p>
        </p:txBody>
      </p:sp>
      <p:sp>
        <p:nvSpPr>
          <p:cNvPr id="758" name="Google Shape;758;p87"/>
          <p:cNvSpPr/>
          <p:nvPr/>
        </p:nvSpPr>
        <p:spPr>
          <a:xfrm>
            <a:off x="5476950" y="1369775"/>
            <a:ext cx="1761300" cy="4608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t>Imitation Learning</a:t>
            </a:r>
            <a:endParaRPr sz="1600" dirty="0"/>
          </a:p>
        </p:txBody>
      </p:sp>
      <p:sp>
        <p:nvSpPr>
          <p:cNvPr id="759" name="Google Shape;759;p87"/>
          <p:cNvSpPr/>
          <p:nvPr/>
        </p:nvSpPr>
        <p:spPr>
          <a:xfrm>
            <a:off x="1703550" y="2238150"/>
            <a:ext cx="1761300" cy="460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rPr>
              <a:t>Repurpose Existing Datasets</a:t>
            </a:r>
            <a:endParaRPr sz="1200">
              <a:solidFill>
                <a:schemeClr val="lt1"/>
              </a:solidFill>
            </a:endParaRPr>
          </a:p>
        </p:txBody>
      </p:sp>
      <p:sp>
        <p:nvSpPr>
          <p:cNvPr id="760" name="Google Shape;760;p87"/>
          <p:cNvSpPr/>
          <p:nvPr/>
        </p:nvSpPr>
        <p:spPr>
          <a:xfrm>
            <a:off x="1703550" y="3106525"/>
            <a:ext cx="1761300" cy="4608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lt1"/>
                </a:solidFill>
              </a:rPr>
              <a:t>Data Creation</a:t>
            </a:r>
            <a:endParaRPr sz="1200">
              <a:solidFill>
                <a:schemeClr val="lt1"/>
              </a:solidFill>
            </a:endParaRPr>
          </a:p>
        </p:txBody>
      </p:sp>
      <p:cxnSp>
        <p:nvCxnSpPr>
          <p:cNvPr id="761" name="Google Shape;761;p87"/>
          <p:cNvCxnSpPr>
            <a:stCxn id="757" idx="2"/>
            <a:endCxn id="759" idx="1"/>
          </p:cNvCxnSpPr>
          <p:nvPr/>
        </p:nvCxnSpPr>
        <p:spPr>
          <a:xfrm rot="-5400000" flipH="1">
            <a:off x="1295975" y="2061125"/>
            <a:ext cx="638100" cy="177000"/>
          </a:xfrm>
          <a:prstGeom prst="bentConnector2">
            <a:avLst/>
          </a:prstGeom>
          <a:noFill/>
          <a:ln w="9525" cap="flat" cmpd="sng">
            <a:solidFill>
              <a:schemeClr val="dk2"/>
            </a:solidFill>
            <a:prstDash val="solid"/>
            <a:round/>
            <a:headEnd type="none" w="med" len="med"/>
            <a:tailEnd type="none" w="med" len="med"/>
          </a:ln>
        </p:spPr>
      </p:cxnSp>
      <p:cxnSp>
        <p:nvCxnSpPr>
          <p:cNvPr id="762" name="Google Shape;762;p87"/>
          <p:cNvCxnSpPr>
            <a:stCxn id="757" idx="2"/>
            <a:endCxn id="760" idx="1"/>
          </p:cNvCxnSpPr>
          <p:nvPr/>
        </p:nvCxnSpPr>
        <p:spPr>
          <a:xfrm rot="-5400000" flipH="1">
            <a:off x="861875" y="2495225"/>
            <a:ext cx="1506300" cy="177000"/>
          </a:xfrm>
          <a:prstGeom prst="bentConnector2">
            <a:avLst/>
          </a:prstGeom>
          <a:noFill/>
          <a:ln w="9525" cap="flat" cmpd="sng">
            <a:solidFill>
              <a:schemeClr val="dk2"/>
            </a:solidFill>
            <a:prstDash val="solid"/>
            <a:round/>
            <a:headEnd type="none" w="med" len="med"/>
            <a:tailEnd type="none" w="med" len="med"/>
          </a:ln>
        </p:spPr>
      </p:cxnSp>
      <p:sp>
        <p:nvSpPr>
          <p:cNvPr id="763" name="Google Shape;763;p87"/>
          <p:cNvSpPr/>
          <p:nvPr/>
        </p:nvSpPr>
        <p:spPr>
          <a:xfrm>
            <a:off x="3600625" y="2698950"/>
            <a:ext cx="913200" cy="3387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FLAN</a:t>
            </a:r>
            <a:endParaRPr sz="1000"/>
          </a:p>
        </p:txBody>
      </p:sp>
      <p:cxnSp>
        <p:nvCxnSpPr>
          <p:cNvPr id="764" name="Google Shape;764;p87"/>
          <p:cNvCxnSpPr>
            <a:stCxn id="759" idx="2"/>
            <a:endCxn id="763" idx="1"/>
          </p:cNvCxnSpPr>
          <p:nvPr/>
        </p:nvCxnSpPr>
        <p:spPr>
          <a:xfrm rot="-5400000" flipH="1">
            <a:off x="3007650" y="2275500"/>
            <a:ext cx="169500" cy="1016400"/>
          </a:xfrm>
          <a:prstGeom prst="bentConnector2">
            <a:avLst/>
          </a:prstGeom>
          <a:noFill/>
          <a:ln w="9525" cap="flat" cmpd="sng">
            <a:solidFill>
              <a:schemeClr val="dk2"/>
            </a:solidFill>
            <a:prstDash val="solid"/>
            <a:round/>
            <a:headEnd type="none" w="med" len="med"/>
            <a:tailEnd type="none" w="med" len="med"/>
          </a:ln>
        </p:spPr>
      </p:cxnSp>
      <p:sp>
        <p:nvSpPr>
          <p:cNvPr id="765" name="Google Shape;765;p87"/>
          <p:cNvSpPr/>
          <p:nvPr/>
        </p:nvSpPr>
        <p:spPr>
          <a:xfrm>
            <a:off x="3600625" y="3773050"/>
            <a:ext cx="1160100" cy="3387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DataBricks Dolly</a:t>
            </a:r>
            <a:endParaRPr sz="1000"/>
          </a:p>
        </p:txBody>
      </p:sp>
      <p:sp>
        <p:nvSpPr>
          <p:cNvPr id="766" name="Google Shape;766;p87"/>
          <p:cNvSpPr/>
          <p:nvPr/>
        </p:nvSpPr>
        <p:spPr>
          <a:xfrm>
            <a:off x="3600625" y="4246400"/>
            <a:ext cx="1160100" cy="3387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Open Assistant</a:t>
            </a:r>
            <a:endParaRPr sz="1000"/>
          </a:p>
        </p:txBody>
      </p:sp>
      <p:cxnSp>
        <p:nvCxnSpPr>
          <p:cNvPr id="767" name="Google Shape;767;p87"/>
          <p:cNvCxnSpPr>
            <a:stCxn id="760" idx="2"/>
            <a:endCxn id="765" idx="1"/>
          </p:cNvCxnSpPr>
          <p:nvPr/>
        </p:nvCxnSpPr>
        <p:spPr>
          <a:xfrm rot="-5400000" flipH="1">
            <a:off x="2904900" y="3246625"/>
            <a:ext cx="375000" cy="1016400"/>
          </a:xfrm>
          <a:prstGeom prst="bentConnector2">
            <a:avLst/>
          </a:prstGeom>
          <a:noFill/>
          <a:ln w="9525" cap="flat" cmpd="sng">
            <a:solidFill>
              <a:schemeClr val="dk2"/>
            </a:solidFill>
            <a:prstDash val="solid"/>
            <a:round/>
            <a:headEnd type="none" w="med" len="med"/>
            <a:tailEnd type="none" w="med" len="med"/>
          </a:ln>
        </p:spPr>
      </p:cxnSp>
      <p:cxnSp>
        <p:nvCxnSpPr>
          <p:cNvPr id="768" name="Google Shape;768;p87"/>
          <p:cNvCxnSpPr>
            <a:stCxn id="760" idx="2"/>
            <a:endCxn id="766" idx="1"/>
          </p:cNvCxnSpPr>
          <p:nvPr/>
        </p:nvCxnSpPr>
        <p:spPr>
          <a:xfrm rot="-5400000" flipH="1">
            <a:off x="2668200" y="3483325"/>
            <a:ext cx="848400" cy="1016400"/>
          </a:xfrm>
          <a:prstGeom prst="bentConnector2">
            <a:avLst/>
          </a:prstGeom>
          <a:noFill/>
          <a:ln w="9525" cap="flat" cmpd="sng">
            <a:solidFill>
              <a:schemeClr val="dk2"/>
            </a:solidFill>
            <a:prstDash val="solid"/>
            <a:round/>
            <a:headEnd type="none" w="med" len="med"/>
            <a:tailEnd type="none" w="med" len="med"/>
          </a:ln>
        </p:spPr>
      </p:cxnSp>
      <p:sp>
        <p:nvSpPr>
          <p:cNvPr id="769" name="Google Shape;769;p87"/>
          <p:cNvSpPr/>
          <p:nvPr/>
        </p:nvSpPr>
        <p:spPr>
          <a:xfrm>
            <a:off x="3600625" y="3174950"/>
            <a:ext cx="1625100" cy="4608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SuperNatural Instructions</a:t>
            </a:r>
            <a:endParaRPr sz="1000"/>
          </a:p>
          <a:p>
            <a:pPr marL="0" lvl="0" indent="0" algn="ctr" rtl="0">
              <a:spcBef>
                <a:spcPts val="0"/>
              </a:spcBef>
              <a:spcAft>
                <a:spcPts val="0"/>
              </a:spcAft>
              <a:buNone/>
            </a:pPr>
            <a:r>
              <a:rPr lang="en-GB" sz="1000"/>
              <a:t>CoT Reasoning</a:t>
            </a:r>
            <a:endParaRPr sz="1000"/>
          </a:p>
        </p:txBody>
      </p:sp>
      <p:sp>
        <p:nvSpPr>
          <p:cNvPr id="770" name="Google Shape;770;p87"/>
          <p:cNvSpPr/>
          <p:nvPr/>
        </p:nvSpPr>
        <p:spPr>
          <a:xfrm>
            <a:off x="6596200" y="2238150"/>
            <a:ext cx="1761300" cy="4608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rPr>
              <a:t>Alpaca</a:t>
            </a:r>
            <a:endParaRPr sz="1200">
              <a:solidFill>
                <a:schemeClr val="dk2"/>
              </a:solidFill>
            </a:endParaRPr>
          </a:p>
        </p:txBody>
      </p:sp>
      <p:cxnSp>
        <p:nvCxnSpPr>
          <p:cNvPr id="771" name="Google Shape;771;p87"/>
          <p:cNvCxnSpPr>
            <a:stCxn id="758" idx="2"/>
            <a:endCxn id="770" idx="1"/>
          </p:cNvCxnSpPr>
          <p:nvPr/>
        </p:nvCxnSpPr>
        <p:spPr>
          <a:xfrm rot="-5400000" flipH="1">
            <a:off x="6157800" y="2030375"/>
            <a:ext cx="638100" cy="238500"/>
          </a:xfrm>
          <a:prstGeom prst="bentConnector2">
            <a:avLst/>
          </a:prstGeom>
          <a:noFill/>
          <a:ln w="9525" cap="flat" cmpd="sng">
            <a:solidFill>
              <a:schemeClr val="dk2"/>
            </a:solidFill>
            <a:prstDash val="solid"/>
            <a:round/>
            <a:headEnd type="none" w="med" len="med"/>
            <a:tailEnd type="none" w="med" len="med"/>
          </a:ln>
        </p:spPr>
      </p:cxnSp>
      <p:sp>
        <p:nvSpPr>
          <p:cNvPr id="772" name="Google Shape;772;p87"/>
          <p:cNvSpPr/>
          <p:nvPr/>
        </p:nvSpPr>
        <p:spPr>
          <a:xfrm>
            <a:off x="6596200" y="2950150"/>
            <a:ext cx="1761300" cy="4608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rPr>
              <a:t>Self-Instruct</a:t>
            </a:r>
            <a:endParaRPr sz="1200">
              <a:solidFill>
                <a:schemeClr val="dk2"/>
              </a:solidFill>
            </a:endParaRPr>
          </a:p>
        </p:txBody>
      </p:sp>
      <p:sp>
        <p:nvSpPr>
          <p:cNvPr id="773" name="Google Shape;773;p87"/>
          <p:cNvSpPr/>
          <p:nvPr/>
        </p:nvSpPr>
        <p:spPr>
          <a:xfrm>
            <a:off x="6596200" y="3662150"/>
            <a:ext cx="1761300" cy="4608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rPr>
              <a:t>…</a:t>
            </a:r>
            <a:endParaRPr sz="1200">
              <a:solidFill>
                <a:schemeClr val="dk2"/>
              </a:solidFill>
            </a:endParaRPr>
          </a:p>
        </p:txBody>
      </p:sp>
      <p:cxnSp>
        <p:nvCxnSpPr>
          <p:cNvPr id="774" name="Google Shape;774;p87"/>
          <p:cNvCxnSpPr>
            <a:stCxn id="758" idx="2"/>
            <a:endCxn id="772" idx="1"/>
          </p:cNvCxnSpPr>
          <p:nvPr/>
        </p:nvCxnSpPr>
        <p:spPr>
          <a:xfrm rot="-5400000" flipH="1">
            <a:off x="5801850" y="2386325"/>
            <a:ext cx="1350000" cy="238500"/>
          </a:xfrm>
          <a:prstGeom prst="bentConnector2">
            <a:avLst/>
          </a:prstGeom>
          <a:noFill/>
          <a:ln w="9525" cap="flat" cmpd="sng">
            <a:solidFill>
              <a:schemeClr val="dk2"/>
            </a:solidFill>
            <a:prstDash val="solid"/>
            <a:round/>
            <a:headEnd type="none" w="med" len="med"/>
            <a:tailEnd type="none" w="med" len="med"/>
          </a:ln>
        </p:spPr>
      </p:cxnSp>
      <p:cxnSp>
        <p:nvCxnSpPr>
          <p:cNvPr id="775" name="Google Shape;775;p87"/>
          <p:cNvCxnSpPr>
            <a:stCxn id="758" idx="2"/>
            <a:endCxn id="773" idx="1"/>
          </p:cNvCxnSpPr>
          <p:nvPr/>
        </p:nvCxnSpPr>
        <p:spPr>
          <a:xfrm rot="-5400000" flipH="1">
            <a:off x="5445900" y="2742275"/>
            <a:ext cx="2061900" cy="238500"/>
          </a:xfrm>
          <a:prstGeom prst="bentConnector2">
            <a:avLst/>
          </a:prstGeom>
          <a:noFill/>
          <a:ln w="9525" cap="flat" cmpd="sng">
            <a:solidFill>
              <a:schemeClr val="dk2"/>
            </a:solidFill>
            <a:prstDash val="solid"/>
            <a:round/>
            <a:headEnd type="none" w="med" len="med"/>
            <a:tailEnd type="none" w="med" len="med"/>
          </a:ln>
        </p:spPr>
      </p:cxnSp>
      <p:sp>
        <p:nvSpPr>
          <p:cNvPr id="776" name="Google Shape;776;p87"/>
          <p:cNvSpPr txBox="1"/>
          <p:nvPr/>
        </p:nvSpPr>
        <p:spPr>
          <a:xfrm>
            <a:off x="5094125" y="4592125"/>
            <a:ext cx="4065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a:t>
            </a:r>
            <a:r>
              <a:rPr lang="en-GB" sz="1200">
                <a:latin typeface="Lato"/>
                <a:ea typeface="Lato"/>
                <a:cs typeface="Lato"/>
                <a:sym typeface="Lato"/>
              </a:rPr>
              <a:t>The dataset list is incomplete</a:t>
            </a:r>
            <a:endParaRPr sz="12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88"/>
          <p:cNvSpPr txBox="1">
            <a:spLocks noGrp="1"/>
          </p:cNvSpPr>
          <p:nvPr>
            <p:ph type="title"/>
          </p:nvPr>
        </p:nvSpPr>
        <p:spPr>
          <a:xfrm>
            <a:off x="729450" y="571925"/>
            <a:ext cx="7688700" cy="5541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2400"/>
              <a:t>Instruction Fine-Tuning (Aligning LLMs) Strategies</a:t>
            </a:r>
            <a:endParaRPr sz="2400"/>
          </a:p>
        </p:txBody>
      </p:sp>
      <p:sp>
        <p:nvSpPr>
          <p:cNvPr id="782" name="Google Shape;782;p88"/>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25</a:t>
            </a:fld>
            <a:endParaRPr/>
          </a:p>
        </p:txBody>
      </p:sp>
      <p:pic>
        <p:nvPicPr>
          <p:cNvPr id="783" name="Google Shape;783;p88"/>
          <p:cNvPicPr preferRelativeResize="0"/>
          <p:nvPr/>
        </p:nvPicPr>
        <p:blipFill>
          <a:blip r:embed="rId3">
            <a:alphaModFix/>
          </a:blip>
          <a:stretch>
            <a:fillRect/>
          </a:stretch>
        </p:blipFill>
        <p:spPr>
          <a:xfrm>
            <a:off x="978500" y="1261975"/>
            <a:ext cx="7186989" cy="37126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9"/>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Aligning LLMs</a:t>
            </a:r>
            <a:endParaRPr/>
          </a:p>
        </p:txBody>
      </p:sp>
      <p:sp>
        <p:nvSpPr>
          <p:cNvPr id="789" name="Google Shape;789;p89"/>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26</a:t>
            </a:fld>
            <a:endParaRPr/>
          </a:p>
        </p:txBody>
      </p:sp>
      <p:pic>
        <p:nvPicPr>
          <p:cNvPr id="790" name="Google Shape;790;p89"/>
          <p:cNvPicPr preferRelativeResize="0"/>
          <p:nvPr/>
        </p:nvPicPr>
        <p:blipFill>
          <a:blip r:embed="rId3">
            <a:alphaModFix/>
          </a:blip>
          <a:stretch>
            <a:fillRect/>
          </a:stretch>
        </p:blipFill>
        <p:spPr>
          <a:xfrm>
            <a:off x="1600363" y="1301100"/>
            <a:ext cx="5946864" cy="368177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90"/>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Aligning LLMs</a:t>
            </a:r>
            <a:endParaRPr/>
          </a:p>
        </p:txBody>
      </p:sp>
      <p:sp>
        <p:nvSpPr>
          <p:cNvPr id="796" name="Google Shape;796;p90"/>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27</a:t>
            </a:fld>
            <a:endParaRPr/>
          </a:p>
        </p:txBody>
      </p:sp>
      <p:pic>
        <p:nvPicPr>
          <p:cNvPr id="797" name="Google Shape;797;p90"/>
          <p:cNvPicPr preferRelativeResize="0"/>
          <p:nvPr/>
        </p:nvPicPr>
        <p:blipFill>
          <a:blip r:embed="rId3">
            <a:alphaModFix/>
          </a:blip>
          <a:stretch>
            <a:fillRect/>
          </a:stretch>
        </p:blipFill>
        <p:spPr>
          <a:xfrm>
            <a:off x="1547688" y="1317550"/>
            <a:ext cx="6048631" cy="36817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91"/>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Limitations</a:t>
            </a:r>
            <a:endParaRPr/>
          </a:p>
        </p:txBody>
      </p:sp>
      <p:sp>
        <p:nvSpPr>
          <p:cNvPr id="803" name="Google Shape;803;p91"/>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28</a:t>
            </a:fld>
            <a:endParaRPr/>
          </a:p>
        </p:txBody>
      </p:sp>
      <p:pic>
        <p:nvPicPr>
          <p:cNvPr id="804" name="Google Shape;804;p91"/>
          <p:cNvPicPr preferRelativeResize="0"/>
          <p:nvPr/>
        </p:nvPicPr>
        <p:blipFill>
          <a:blip r:embed="rId3">
            <a:alphaModFix/>
          </a:blip>
          <a:stretch>
            <a:fillRect/>
          </a:stretch>
        </p:blipFill>
        <p:spPr>
          <a:xfrm>
            <a:off x="484150" y="1968574"/>
            <a:ext cx="8179301" cy="2611975"/>
          </a:xfrm>
          <a:prstGeom prst="rect">
            <a:avLst/>
          </a:prstGeom>
          <a:noFill/>
          <a:ln>
            <a:noFill/>
          </a:ln>
        </p:spPr>
      </p:pic>
      <p:sp>
        <p:nvSpPr>
          <p:cNvPr id="805" name="Google Shape;805;p91"/>
          <p:cNvSpPr txBox="1"/>
          <p:nvPr/>
        </p:nvSpPr>
        <p:spPr>
          <a:xfrm>
            <a:off x="576050" y="1481325"/>
            <a:ext cx="474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Do LLMs have pragmatic understanding?</a:t>
            </a:r>
            <a:endParaRPr>
              <a:latin typeface="Lato"/>
              <a:ea typeface="Lato"/>
              <a:cs typeface="Lato"/>
              <a:sym typeface="Lato"/>
            </a:endParaRPr>
          </a:p>
        </p:txBody>
      </p:sp>
      <p:sp>
        <p:nvSpPr>
          <p:cNvPr id="806" name="Google Shape;806;p91"/>
          <p:cNvSpPr txBox="1"/>
          <p:nvPr/>
        </p:nvSpPr>
        <p:spPr>
          <a:xfrm>
            <a:off x="484150" y="4667600"/>
            <a:ext cx="47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Lato"/>
                <a:ea typeface="Lato"/>
                <a:cs typeface="Lato"/>
                <a:sym typeface="Lato"/>
              </a:rPr>
              <a:t>Credit: Settaluri Sravanthi, PhD Student, CFILT</a:t>
            </a:r>
            <a:endParaRPr sz="110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92"/>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Limitations</a:t>
            </a:r>
            <a:endParaRPr/>
          </a:p>
        </p:txBody>
      </p:sp>
      <p:sp>
        <p:nvSpPr>
          <p:cNvPr id="812" name="Google Shape;812;p92"/>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29</a:t>
            </a:fld>
            <a:endParaRPr/>
          </a:p>
        </p:txBody>
      </p:sp>
      <p:sp>
        <p:nvSpPr>
          <p:cNvPr id="813" name="Google Shape;813;p92"/>
          <p:cNvSpPr txBox="1"/>
          <p:nvPr/>
        </p:nvSpPr>
        <p:spPr>
          <a:xfrm>
            <a:off x="576050" y="1481325"/>
            <a:ext cx="2271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Do LLMs have pragmatic understanding?</a:t>
            </a:r>
            <a:endParaRPr>
              <a:latin typeface="Lato"/>
              <a:ea typeface="Lato"/>
              <a:cs typeface="Lato"/>
              <a:sym typeface="Lato"/>
            </a:endParaRPr>
          </a:p>
        </p:txBody>
      </p:sp>
      <p:sp>
        <p:nvSpPr>
          <p:cNvPr id="814" name="Google Shape;814;p92"/>
          <p:cNvSpPr txBox="1"/>
          <p:nvPr/>
        </p:nvSpPr>
        <p:spPr>
          <a:xfrm>
            <a:off x="576050" y="4692825"/>
            <a:ext cx="47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Lato"/>
                <a:ea typeface="Lato"/>
                <a:cs typeface="Lato"/>
                <a:sym typeface="Lato"/>
              </a:rPr>
              <a:t>Credit: Settaluri Sravanthi, PhD Student, CFILT</a:t>
            </a:r>
            <a:endParaRPr sz="1100">
              <a:latin typeface="Lato"/>
              <a:ea typeface="Lato"/>
              <a:cs typeface="Lato"/>
              <a:sym typeface="Lato"/>
            </a:endParaRPr>
          </a:p>
        </p:txBody>
      </p:sp>
      <p:pic>
        <p:nvPicPr>
          <p:cNvPr id="815" name="Google Shape;815;p92"/>
          <p:cNvPicPr preferRelativeResize="0"/>
          <p:nvPr/>
        </p:nvPicPr>
        <p:blipFill>
          <a:blip r:embed="rId3">
            <a:alphaModFix/>
          </a:blip>
          <a:stretch>
            <a:fillRect/>
          </a:stretch>
        </p:blipFill>
        <p:spPr>
          <a:xfrm>
            <a:off x="3171425" y="1397175"/>
            <a:ext cx="5198073" cy="3104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60"/>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NLP: Timeline</a:t>
            </a:r>
            <a:endParaRPr/>
          </a:p>
        </p:txBody>
      </p:sp>
      <p:sp>
        <p:nvSpPr>
          <p:cNvPr id="509" name="Google Shape;509;p60"/>
          <p:cNvSpPr txBox="1">
            <a:spLocks noGrp="1"/>
          </p:cNvSpPr>
          <p:nvPr>
            <p:ph type="body" idx="1"/>
          </p:nvPr>
        </p:nvSpPr>
        <p:spPr>
          <a:xfrm>
            <a:off x="729450" y="4481900"/>
            <a:ext cx="7688700" cy="338700"/>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sz="1000"/>
              <a:t>Source: https://medium.com/nlplanet/a-brief-timeline-of-nlp-bc45b640f07d</a:t>
            </a:r>
            <a:endParaRPr sz="1000"/>
          </a:p>
        </p:txBody>
      </p:sp>
      <p:sp>
        <p:nvSpPr>
          <p:cNvPr id="511" name="Google Shape;511;p60"/>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3</a:t>
            </a:fld>
            <a:endParaRPr/>
          </a:p>
        </p:txBody>
      </p:sp>
      <p:pic>
        <p:nvPicPr>
          <p:cNvPr id="510" name="Google Shape;510;p60"/>
          <p:cNvPicPr preferRelativeResize="0"/>
          <p:nvPr/>
        </p:nvPicPr>
        <p:blipFill>
          <a:blip r:embed="rId3">
            <a:alphaModFix/>
          </a:blip>
          <a:stretch>
            <a:fillRect/>
          </a:stretch>
        </p:blipFill>
        <p:spPr>
          <a:xfrm>
            <a:off x="1889575" y="1309325"/>
            <a:ext cx="5364839" cy="30201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93"/>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Limitations</a:t>
            </a:r>
            <a:endParaRPr/>
          </a:p>
        </p:txBody>
      </p:sp>
      <p:sp>
        <p:nvSpPr>
          <p:cNvPr id="821" name="Google Shape;821;p93"/>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30</a:t>
            </a:fld>
            <a:endParaRPr/>
          </a:p>
        </p:txBody>
      </p:sp>
      <p:sp>
        <p:nvSpPr>
          <p:cNvPr id="822" name="Google Shape;822;p93"/>
          <p:cNvSpPr txBox="1"/>
          <p:nvPr/>
        </p:nvSpPr>
        <p:spPr>
          <a:xfrm>
            <a:off x="576050" y="1481325"/>
            <a:ext cx="2271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Do LLMs have pragmatic understanding?</a:t>
            </a:r>
            <a:endParaRPr>
              <a:latin typeface="Lato"/>
              <a:ea typeface="Lato"/>
              <a:cs typeface="Lato"/>
              <a:sym typeface="Lato"/>
            </a:endParaRPr>
          </a:p>
        </p:txBody>
      </p:sp>
      <p:sp>
        <p:nvSpPr>
          <p:cNvPr id="823" name="Google Shape;823;p93"/>
          <p:cNvSpPr txBox="1"/>
          <p:nvPr/>
        </p:nvSpPr>
        <p:spPr>
          <a:xfrm>
            <a:off x="469075" y="4742200"/>
            <a:ext cx="47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Lato"/>
                <a:ea typeface="Lato"/>
                <a:cs typeface="Lato"/>
                <a:sym typeface="Lato"/>
              </a:rPr>
              <a:t>Credit: Settaluri Sravanthi, PhD Student, CFILT</a:t>
            </a:r>
            <a:endParaRPr sz="1100">
              <a:latin typeface="Lato"/>
              <a:ea typeface="Lato"/>
              <a:cs typeface="Lato"/>
              <a:sym typeface="Lato"/>
            </a:endParaRPr>
          </a:p>
        </p:txBody>
      </p:sp>
      <p:pic>
        <p:nvPicPr>
          <p:cNvPr id="824" name="Google Shape;824;p93"/>
          <p:cNvPicPr preferRelativeResize="0"/>
          <p:nvPr/>
        </p:nvPicPr>
        <p:blipFill>
          <a:blip r:embed="rId3">
            <a:alphaModFix/>
          </a:blip>
          <a:stretch>
            <a:fillRect/>
          </a:stretch>
        </p:blipFill>
        <p:spPr>
          <a:xfrm>
            <a:off x="2630600" y="1519572"/>
            <a:ext cx="6364350" cy="3035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94"/>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Limitations</a:t>
            </a:r>
            <a:endParaRPr/>
          </a:p>
        </p:txBody>
      </p:sp>
      <p:sp>
        <p:nvSpPr>
          <p:cNvPr id="830" name="Google Shape;830;p94"/>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31</a:t>
            </a:fld>
            <a:endParaRPr/>
          </a:p>
        </p:txBody>
      </p:sp>
      <p:sp>
        <p:nvSpPr>
          <p:cNvPr id="831" name="Google Shape;831;p94"/>
          <p:cNvSpPr txBox="1"/>
          <p:nvPr/>
        </p:nvSpPr>
        <p:spPr>
          <a:xfrm>
            <a:off x="576050" y="1481325"/>
            <a:ext cx="2271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Lato"/>
                <a:ea typeface="Lato"/>
                <a:cs typeface="Lato"/>
                <a:sym typeface="Lato"/>
              </a:rPr>
              <a:t>Hallucination:</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The outputs generated are factually inconsistent</a:t>
            </a:r>
            <a:endParaRPr>
              <a:latin typeface="Lato"/>
              <a:ea typeface="Lato"/>
              <a:cs typeface="Lato"/>
              <a:sym typeface="Lato"/>
            </a:endParaRPr>
          </a:p>
        </p:txBody>
      </p:sp>
      <p:pic>
        <p:nvPicPr>
          <p:cNvPr id="832" name="Google Shape;832;p94"/>
          <p:cNvPicPr preferRelativeResize="0"/>
          <p:nvPr/>
        </p:nvPicPr>
        <p:blipFill>
          <a:blip r:embed="rId3">
            <a:alphaModFix/>
          </a:blip>
          <a:stretch>
            <a:fillRect/>
          </a:stretch>
        </p:blipFill>
        <p:spPr>
          <a:xfrm>
            <a:off x="3427700" y="1156925"/>
            <a:ext cx="5295889" cy="3280474"/>
          </a:xfrm>
          <a:prstGeom prst="rect">
            <a:avLst/>
          </a:prstGeom>
          <a:noFill/>
          <a:ln>
            <a:noFill/>
          </a:ln>
        </p:spPr>
      </p:pic>
      <p:sp>
        <p:nvSpPr>
          <p:cNvPr id="833" name="Google Shape;833;p94"/>
          <p:cNvSpPr txBox="1"/>
          <p:nvPr/>
        </p:nvSpPr>
        <p:spPr>
          <a:xfrm>
            <a:off x="518475" y="3127275"/>
            <a:ext cx="227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Correct answer is 1</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5"/>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Limitations</a:t>
            </a:r>
            <a:endParaRPr/>
          </a:p>
        </p:txBody>
      </p:sp>
      <p:sp>
        <p:nvSpPr>
          <p:cNvPr id="839" name="Google Shape;839;p95"/>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32</a:t>
            </a:fld>
            <a:endParaRPr/>
          </a:p>
        </p:txBody>
      </p:sp>
      <p:sp>
        <p:nvSpPr>
          <p:cNvPr id="840" name="Google Shape;840;p95"/>
          <p:cNvSpPr txBox="1"/>
          <p:nvPr/>
        </p:nvSpPr>
        <p:spPr>
          <a:xfrm>
            <a:off x="576050" y="1481325"/>
            <a:ext cx="2271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Lato"/>
                <a:ea typeface="Lato"/>
                <a:cs typeface="Lato"/>
                <a:sym typeface="Lato"/>
              </a:rPr>
              <a:t>Hallucination:</a:t>
            </a:r>
            <a:endParaRPr b="1">
              <a:latin typeface="Lato"/>
              <a:ea typeface="Lato"/>
              <a:cs typeface="Lato"/>
              <a:sym typeface="Lato"/>
            </a:endParaRPr>
          </a:p>
          <a:p>
            <a:pPr marL="0" lvl="0" indent="0" algn="l" rtl="0">
              <a:spcBef>
                <a:spcPts val="0"/>
              </a:spcBef>
              <a:spcAft>
                <a:spcPts val="0"/>
              </a:spcAft>
              <a:buNone/>
            </a:pPr>
            <a:endParaRPr b="1">
              <a:latin typeface="Lato"/>
              <a:ea typeface="Lato"/>
              <a:cs typeface="Lato"/>
              <a:sym typeface="Lato"/>
            </a:endParaRPr>
          </a:p>
          <a:p>
            <a:pPr marL="0" lvl="0" indent="0" algn="l" rtl="0">
              <a:spcBef>
                <a:spcPts val="0"/>
              </a:spcBef>
              <a:spcAft>
                <a:spcPts val="0"/>
              </a:spcAft>
              <a:buNone/>
            </a:pPr>
            <a:r>
              <a:rPr lang="en-GB">
                <a:latin typeface="Lato"/>
                <a:ea typeface="Lato"/>
                <a:cs typeface="Lato"/>
                <a:sym typeface="Lato"/>
              </a:rPr>
              <a:t>The outputs generated are factually inconsistent</a:t>
            </a:r>
            <a:endParaRPr>
              <a:latin typeface="Lato"/>
              <a:ea typeface="Lato"/>
              <a:cs typeface="Lato"/>
              <a:sym typeface="Lato"/>
            </a:endParaRPr>
          </a:p>
        </p:txBody>
      </p:sp>
      <p:sp>
        <p:nvSpPr>
          <p:cNvPr id="841" name="Google Shape;841;p95"/>
          <p:cNvSpPr txBox="1"/>
          <p:nvPr/>
        </p:nvSpPr>
        <p:spPr>
          <a:xfrm>
            <a:off x="518475" y="3127275"/>
            <a:ext cx="22713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Lato"/>
                <a:ea typeface="Lato"/>
                <a:cs typeface="Lato"/>
                <a:sym typeface="Lato"/>
              </a:rPr>
              <a:t>Correct answer is no women’s world cup happened in 2003</a:t>
            </a:r>
            <a:endParaRPr>
              <a:latin typeface="Lato"/>
              <a:ea typeface="Lato"/>
              <a:cs typeface="Lato"/>
              <a:sym typeface="Lato"/>
            </a:endParaRPr>
          </a:p>
        </p:txBody>
      </p:sp>
      <p:pic>
        <p:nvPicPr>
          <p:cNvPr id="842" name="Google Shape;842;p95"/>
          <p:cNvPicPr preferRelativeResize="0"/>
          <p:nvPr/>
        </p:nvPicPr>
        <p:blipFill>
          <a:blip r:embed="rId3">
            <a:alphaModFix/>
          </a:blip>
          <a:stretch>
            <a:fillRect/>
          </a:stretch>
        </p:blipFill>
        <p:spPr>
          <a:xfrm>
            <a:off x="2917475" y="1701100"/>
            <a:ext cx="6049424" cy="189841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55"/>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Acknowledgements</a:t>
            </a:r>
            <a:endParaRPr/>
          </a:p>
        </p:txBody>
      </p:sp>
      <p:sp>
        <p:nvSpPr>
          <p:cNvPr id="1309" name="Google Shape;1309;p155"/>
          <p:cNvSpPr txBox="1">
            <a:spLocks noGrp="1"/>
          </p:cNvSpPr>
          <p:nvPr>
            <p:ph type="body" idx="1"/>
          </p:nvPr>
        </p:nvSpPr>
        <p:spPr>
          <a:xfrm>
            <a:off x="729450" y="1321200"/>
            <a:ext cx="7688700" cy="7689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Mentors, collaborators, students from</a:t>
            </a:r>
            <a:endParaRPr/>
          </a:p>
          <a:p>
            <a:pPr marL="0" lvl="0" indent="0" algn="l" rtl="0">
              <a:spcBef>
                <a:spcPts val="1200"/>
              </a:spcBef>
              <a:spcAft>
                <a:spcPts val="1200"/>
              </a:spcAft>
              <a:buNone/>
            </a:pPr>
            <a:r>
              <a:rPr lang="en-GB"/>
              <a:t>Microsoft, AI4Bharat, IIT Bombay, IIT Madras</a:t>
            </a:r>
            <a:endParaRPr/>
          </a:p>
        </p:txBody>
      </p:sp>
      <p:sp>
        <p:nvSpPr>
          <p:cNvPr id="1310" name="Google Shape;1310;p155"/>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56"/>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How to contact me?</a:t>
            </a:r>
            <a:endParaRPr/>
          </a:p>
        </p:txBody>
      </p:sp>
      <p:sp>
        <p:nvSpPr>
          <p:cNvPr id="1316" name="Google Shape;1316;p156"/>
          <p:cNvSpPr txBox="1">
            <a:spLocks noGrp="1"/>
          </p:cNvSpPr>
          <p:nvPr>
            <p:ph type="body" idx="1"/>
          </p:nvPr>
        </p:nvSpPr>
        <p:spPr>
          <a:xfrm>
            <a:off x="729450" y="1321200"/>
            <a:ext cx="7688700" cy="30732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b="1"/>
              <a:t>Mail:</a:t>
            </a:r>
            <a:r>
              <a:rPr lang="en-GB"/>
              <a:t> </a:t>
            </a:r>
            <a:r>
              <a:rPr lang="en-GB" u="sng">
                <a:solidFill>
                  <a:schemeClr val="hlink"/>
                </a:solidFill>
                <a:hlinkClick r:id="rId3"/>
              </a:rPr>
              <a:t>rudramurthy.iisc@gmail.com</a:t>
            </a:r>
            <a:endParaRPr/>
          </a:p>
          <a:p>
            <a:pPr marL="0" lvl="0" indent="0" algn="l" rtl="0">
              <a:spcBef>
                <a:spcPts val="1200"/>
              </a:spcBef>
              <a:spcAft>
                <a:spcPts val="0"/>
              </a:spcAft>
              <a:buNone/>
            </a:pPr>
            <a:endParaRPr/>
          </a:p>
          <a:p>
            <a:pPr marL="0" lvl="0" indent="0" algn="l" rtl="0">
              <a:spcBef>
                <a:spcPts val="1200"/>
              </a:spcBef>
              <a:spcAft>
                <a:spcPts val="0"/>
              </a:spcAft>
              <a:buNone/>
            </a:pPr>
            <a:r>
              <a:rPr lang="en-GB" b="1"/>
              <a:t>Website: </a:t>
            </a:r>
            <a:r>
              <a:rPr lang="en-GB" u="sng">
                <a:solidFill>
                  <a:schemeClr val="hlink"/>
                </a:solidFill>
                <a:hlinkClick r:id="rId4"/>
              </a:rPr>
              <a:t>https://murthyrudra.github.io/</a:t>
            </a:r>
            <a:endParaRPr/>
          </a:p>
          <a:p>
            <a:pPr marL="0" lvl="0" indent="0" algn="l" rtl="0">
              <a:spcBef>
                <a:spcPts val="1200"/>
              </a:spcBef>
              <a:spcAft>
                <a:spcPts val="0"/>
              </a:spcAft>
              <a:buNone/>
            </a:pPr>
            <a:endParaRPr/>
          </a:p>
          <a:p>
            <a:pPr marL="0" lvl="0" indent="0" algn="l" rtl="0">
              <a:spcBef>
                <a:spcPts val="1200"/>
              </a:spcBef>
              <a:spcAft>
                <a:spcPts val="0"/>
              </a:spcAft>
              <a:buNone/>
            </a:pPr>
            <a:r>
              <a:rPr lang="en-GB" b="1"/>
              <a:t>Few links/Resources: </a:t>
            </a:r>
            <a:endParaRPr b="1"/>
          </a:p>
          <a:p>
            <a:pPr marL="0" lvl="0" indent="457200" algn="l" rtl="0">
              <a:spcBef>
                <a:spcPts val="1200"/>
              </a:spcBef>
              <a:spcAft>
                <a:spcPts val="0"/>
              </a:spcAft>
              <a:buNone/>
            </a:pPr>
            <a:r>
              <a:rPr lang="en-GB" u="sng">
                <a:solidFill>
                  <a:schemeClr val="hlink"/>
                </a:solidFill>
                <a:hlinkClick r:id="rId5"/>
              </a:rPr>
              <a:t>https://github.com/IBM/NL-FM-Toolkit</a:t>
            </a:r>
            <a:endParaRPr/>
          </a:p>
          <a:p>
            <a:pPr marL="0" lvl="0" indent="457200" algn="l" rtl="0">
              <a:spcBef>
                <a:spcPts val="1200"/>
              </a:spcBef>
              <a:spcAft>
                <a:spcPts val="0"/>
              </a:spcAft>
              <a:buNone/>
            </a:pPr>
            <a:r>
              <a:rPr lang="en-GB" u="sng">
                <a:solidFill>
                  <a:schemeClr val="hlink"/>
                </a:solidFill>
                <a:hlinkClick r:id="rId6"/>
              </a:rPr>
              <a:t>https://ai4bharat.iitm.ac.in/</a:t>
            </a:r>
            <a:endParaRPr/>
          </a:p>
          <a:p>
            <a:pPr marL="0" lvl="0" indent="457200" algn="l" rtl="0">
              <a:spcBef>
                <a:spcPts val="1200"/>
              </a:spcBef>
              <a:spcAft>
                <a:spcPts val="1200"/>
              </a:spcAft>
              <a:buNone/>
            </a:pPr>
            <a:endParaRPr/>
          </a:p>
        </p:txBody>
      </p:sp>
      <p:sp>
        <p:nvSpPr>
          <p:cNvPr id="1317" name="Google Shape;1317;p156"/>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57"/>
          <p:cNvSpPr txBox="1">
            <a:spLocks noGrp="1"/>
          </p:cNvSpPr>
          <p:nvPr>
            <p:ph type="title"/>
          </p:nvPr>
        </p:nvSpPr>
        <p:spPr>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Thank You!</a:t>
            </a:r>
            <a:endParaRPr/>
          </a:p>
        </p:txBody>
      </p:sp>
      <p:sp>
        <p:nvSpPr>
          <p:cNvPr id="1323" name="Google Shape;1323;p157"/>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35</a:t>
            </a:fld>
            <a:endParaRPr/>
          </a:p>
        </p:txBody>
      </p:sp>
      <p:sp>
        <p:nvSpPr>
          <p:cNvPr id="1324" name="Google Shape;1324;p157"/>
          <p:cNvSpPr txBox="1">
            <a:spLocks noGrp="1"/>
          </p:cNvSpPr>
          <p:nvPr>
            <p:ph type="body" idx="4294967295"/>
          </p:nvPr>
        </p:nvSpPr>
        <p:spPr>
          <a:xfrm>
            <a:off x="1454150" y="2273300"/>
            <a:ext cx="7689850" cy="384175"/>
          </a:xfrm>
          <a:prstGeom prst="rect">
            <a:avLst/>
          </a:prstGeom>
        </p:spPr>
        <p:txBody>
          <a:bodyPr spcFirstLastPara="1" wrap="square" lIns="91425" tIns="91425" rIns="91425" bIns="91425" anchor="t" anchorCtr="0">
            <a:spAutoFit/>
          </a:bodyPr>
          <a:lstStyle/>
          <a:p>
            <a:pPr marL="0" lvl="0" indent="0" algn="l" rtl="0">
              <a:spcBef>
                <a:spcPts val="0"/>
              </a:spcBef>
              <a:spcAft>
                <a:spcPts val="1200"/>
              </a:spcAft>
              <a:buNone/>
            </a:pPr>
            <a:r>
              <a:rPr lang="en-GB"/>
              <a:t>Questions?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58"/>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References</a:t>
            </a:r>
            <a:endParaRPr/>
          </a:p>
        </p:txBody>
      </p:sp>
      <p:sp>
        <p:nvSpPr>
          <p:cNvPr id="1330" name="Google Shape;1330;p158"/>
          <p:cNvSpPr txBox="1">
            <a:spLocks noGrp="1"/>
          </p:cNvSpPr>
          <p:nvPr>
            <p:ph type="body" idx="1"/>
          </p:nvPr>
        </p:nvSpPr>
        <p:spPr>
          <a:xfrm>
            <a:off x="729450" y="1321200"/>
            <a:ext cx="7688700" cy="31461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AutoNum type="arabicPeriod"/>
            </a:pPr>
            <a:r>
              <a:rPr lang="en-GB"/>
              <a:t>Radford, Alec, Jeff Wu, Rewon Child, David Luan, Dario Amodei and Ilya Sutskever. “Language Models are Unsupervised Multitask Learners.” (2019).</a:t>
            </a:r>
            <a:endParaRPr/>
          </a:p>
          <a:p>
            <a:pPr marL="457200" lvl="0" indent="-311150" algn="l" rtl="0">
              <a:spcBef>
                <a:spcPts val="0"/>
              </a:spcBef>
              <a:spcAft>
                <a:spcPts val="0"/>
              </a:spcAft>
              <a:buSzPts val="1300"/>
              <a:buAutoNum type="arabicPeriod"/>
            </a:pPr>
            <a:r>
              <a:rPr lang="en-GB"/>
              <a:t>Tom B. Brown, Benjamin Mann, Nick Ryder, Melanie Subbiah, Jared Kaplan, Prafulla Dhariwal, Arvind Neelakantan, Pranav Shyam, Girish Sastry, Amanda Askell, Sandhini Agarwal, Ariel Herbert-Voss, Gretchen Krueger, Tom Henighan, Rewon Child, Aditya Ramesh, Daniel M. Ziegler, Jeffrey Wu, Clemens Winter, Christopher Hesse, Mark Chen, Eric Sigler, Mateusz Litwin, Scott Gray, Benjamin Chess, Jack Clark, Christopher Berner, Sam McCandlish, Alec Radford, Ilya Sutskever, and Dario Amodei. 2020. Language models are few-shot learners. In Proceedings of the 34th International Conference on Neural Information Processing Systems (NIPS'20). Curran Associates Inc., Red Hook, NY, USA, Article 159, 1877–1901.</a:t>
            </a:r>
            <a:endParaRPr sz="900" i="1">
              <a:solidFill>
                <a:srgbClr val="333333"/>
              </a:solidFill>
              <a:highlight>
                <a:srgbClr val="F0F0F0"/>
              </a:highlight>
              <a:latin typeface="Courier New"/>
              <a:ea typeface="Courier New"/>
              <a:cs typeface="Courier New"/>
              <a:sym typeface="Courier New"/>
            </a:endParaRPr>
          </a:p>
          <a:p>
            <a:pPr marL="457200" lvl="0" indent="-311150" algn="l" rtl="0">
              <a:spcBef>
                <a:spcPts val="0"/>
              </a:spcBef>
              <a:spcAft>
                <a:spcPts val="0"/>
              </a:spcAft>
              <a:buSzPts val="1300"/>
              <a:buAutoNum type="arabicPeriod"/>
            </a:pPr>
            <a:r>
              <a:rPr lang="en-GB"/>
              <a:t>Chung HW, Hou L, Longpre S, Zoph B, Tay Y, Fedus W, Li E, Wang X, Dehghani M, Brahma S, Webson A. Scaling instruction-finetuned language models. arXiv preprint arXiv:2210.11416. 2022 Oct 20.</a:t>
            </a:r>
            <a:endParaRPr/>
          </a:p>
        </p:txBody>
      </p:sp>
      <p:sp>
        <p:nvSpPr>
          <p:cNvPr id="1331" name="Google Shape;1331;p158"/>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159"/>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References</a:t>
            </a:r>
            <a:endParaRPr/>
          </a:p>
        </p:txBody>
      </p:sp>
      <p:sp>
        <p:nvSpPr>
          <p:cNvPr id="1337" name="Google Shape;1337;p159"/>
          <p:cNvSpPr txBox="1">
            <a:spLocks noGrp="1"/>
          </p:cNvSpPr>
          <p:nvPr>
            <p:ph type="body" idx="1"/>
          </p:nvPr>
        </p:nvSpPr>
        <p:spPr>
          <a:xfrm>
            <a:off x="729450" y="1321200"/>
            <a:ext cx="7688700" cy="33762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AutoNum type="arabicPeriod" startAt="4"/>
            </a:pPr>
            <a:r>
              <a:rPr lang="en-GB"/>
              <a:t>E. Almazrouei, H. Alobeidli, A. Alshamsi, A. Cappelli, R. Cojocaru, M. Debbah, E. Goffinet, D. Heslow, J. Launay, Q. Malartic, B. Noune, B. Pannier, and G. Penedo. Falcon-40B: an open large language model with state-of-the-art performance. 2023.</a:t>
            </a:r>
            <a:endParaRPr/>
          </a:p>
          <a:p>
            <a:pPr marL="457200" lvl="0" indent="-311150" algn="l" rtl="0">
              <a:spcBef>
                <a:spcPts val="0"/>
              </a:spcBef>
              <a:spcAft>
                <a:spcPts val="0"/>
              </a:spcAft>
              <a:buSzPts val="1300"/>
              <a:buAutoNum type="arabicPeriod" startAt="4"/>
            </a:pPr>
            <a:r>
              <a:rPr lang="en-GB"/>
              <a:t>R.Anil,A.M.Dai,O.Firat,M.Johnson,D.Lepikhin,A.Passos,S.Shakeri,E.Taropa,P.Bailey, Z. Chen, E. Chu, J. H. Clark, L. E. Shafey, Y. Huang, K. Meier-Hellstern, G. Mishra, E. Moreira, M. Omernick, K. Robinson, S. Ruder, Y. Tay, and et al. Palm 2 technical report, 2023.</a:t>
            </a:r>
            <a:endParaRPr/>
          </a:p>
          <a:p>
            <a:pPr marL="457200" lvl="0" indent="-311150" algn="l" rtl="0">
              <a:spcBef>
                <a:spcPts val="0"/>
              </a:spcBef>
              <a:spcAft>
                <a:spcPts val="0"/>
              </a:spcAft>
              <a:buSzPts val="1300"/>
              <a:buAutoNum type="arabicPeriod" startAt="4"/>
            </a:pPr>
            <a:r>
              <a:rPr lang="en-GB"/>
              <a:t>Y. Bai, A. Jones, K. Ndousse, A. Askell, A. Chen, N. DasSarma, D. Drain, S. Fort, D. Ganguli, T. Henighan, et al. Training a helpful and harmless assistant with reinforcement learning from human feedback. arXiv preprint arXiv:2204.05862, 2022.</a:t>
            </a:r>
            <a:endParaRPr/>
          </a:p>
          <a:p>
            <a:pPr marL="457200" lvl="0" indent="-311150" algn="l" rtl="0">
              <a:spcBef>
                <a:spcPts val="0"/>
              </a:spcBef>
              <a:spcAft>
                <a:spcPts val="0"/>
              </a:spcAft>
              <a:buSzPts val="1300"/>
              <a:buAutoNum type="arabicPeriod" startAt="4"/>
            </a:pPr>
            <a:r>
              <a:rPr lang="en-GB"/>
              <a:t>S. Chaudhary. Code alpaca: An instruction-following llama model for code generation. https: //github.com/sahil280114/codealpaca, 2023.</a:t>
            </a:r>
            <a:endParaRPr/>
          </a:p>
          <a:p>
            <a:pPr marL="457200" lvl="0" indent="-311150" algn="l" rtl="0">
              <a:spcBef>
                <a:spcPts val="0"/>
              </a:spcBef>
              <a:spcAft>
                <a:spcPts val="0"/>
              </a:spcAft>
              <a:buSzPts val="1300"/>
              <a:buAutoNum type="arabicPeriod" startAt="4"/>
            </a:pPr>
            <a:r>
              <a:rPr lang="en-GB"/>
              <a:t>W.-L. Chiang, Z. Li, Z. Lin, Y. Sheng, Z. Wu, H. Zhang, L. Zheng, S. Zhuang, Y. Zhuang, J. E. Gonzalez, I. Stoica, and E. P. Xing. Vicuna: An open-source chatbot impressing gpt- 4 with 90%* chatgpt quality. Blog post, March 2023. URL https://lmsys.org/blog/ 2023-03-30-vicuna/.</a:t>
            </a:r>
            <a:endParaRPr/>
          </a:p>
        </p:txBody>
      </p:sp>
      <p:sp>
        <p:nvSpPr>
          <p:cNvPr id="1338" name="Google Shape;1338;p159"/>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4" name="Google Shape;1344;p160"/>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References</a:t>
            </a:r>
            <a:endParaRPr/>
          </a:p>
        </p:txBody>
      </p:sp>
      <p:sp>
        <p:nvSpPr>
          <p:cNvPr id="1343" name="Google Shape;1343;p160"/>
          <p:cNvSpPr txBox="1">
            <a:spLocks noGrp="1"/>
          </p:cNvSpPr>
          <p:nvPr>
            <p:ph type="body" idx="1"/>
          </p:nvPr>
        </p:nvSpPr>
        <p:spPr>
          <a:xfrm>
            <a:off x="729450" y="1321200"/>
            <a:ext cx="7688700" cy="33762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AutoNum type="arabicPeriod" startAt="9"/>
            </a:pPr>
            <a:r>
              <a:rPr lang="en-GB"/>
              <a:t>H. W. Chung, L. Hou, S. Longpre, B. Zoph, Y. Tay, W. Fedus, E. Li, X. Wang, M. De- hghani, S. Brahma, et al. Scaling instruction-finetuned language models. arXiv preprint arXiv:2210.11416, 2022.</a:t>
            </a:r>
            <a:endParaRPr/>
          </a:p>
          <a:p>
            <a:pPr marL="457200" lvl="0" indent="-311150" algn="l" rtl="0">
              <a:spcBef>
                <a:spcPts val="0"/>
              </a:spcBef>
              <a:spcAft>
                <a:spcPts val="0"/>
              </a:spcAft>
              <a:buSzPts val="1300"/>
              <a:buAutoNum type="arabicPeriod" startAt="9"/>
            </a:pPr>
            <a:r>
              <a:rPr lang="en-GB"/>
              <a:t>A. Köpf, Y. Kilcher, D. von Rütte, S. Anagnostidis, Z.-R. Tam, K. Stevens, A. Barhoum, N. M. Duc, O. Stanley, R. Nagyfi, et al. Openassistant conversations–democratizing large language model alignment. arXiv preprint arXiv:2304.07327, 2023.</a:t>
            </a:r>
            <a:endParaRPr/>
          </a:p>
          <a:p>
            <a:pPr marL="457200" lvl="0" indent="-311150" algn="l" rtl="0">
              <a:spcBef>
                <a:spcPts val="0"/>
              </a:spcBef>
              <a:spcAft>
                <a:spcPts val="0"/>
              </a:spcAft>
              <a:buSzPts val="1300"/>
              <a:buAutoNum type="arabicPeriod" startAt="9"/>
            </a:pPr>
            <a:r>
              <a:rPr lang="en-GB"/>
              <a:t>R. Taori, I. Gulrajani, T. Zhang, Y. Dubois, X. Li, C. Guestrin, P. Liang, and T. B. Hashimoto. Stanford alpaca: An instruction-following llama model. https://github.com/tatsu-lab/ stanford_alpaca, 2023.</a:t>
            </a:r>
            <a:endParaRPr/>
          </a:p>
          <a:p>
            <a:pPr marL="457200" lvl="0" indent="-311150" algn="l" rtl="0">
              <a:spcBef>
                <a:spcPts val="0"/>
              </a:spcBef>
              <a:spcAft>
                <a:spcPts val="0"/>
              </a:spcAft>
              <a:buSzPts val="1300"/>
              <a:buAutoNum type="arabicPeriod" startAt="9"/>
            </a:pPr>
            <a:r>
              <a:rPr lang="en-GB"/>
              <a:t>J. Wei, X. Wang, D. Schuurmans, M. Bosma, E. Chi, Q. Le, and D. Zhou. Chain of thought prompting elicits reasoning in large language models. arXiv preprint arXiv:2201.11903, 2022.</a:t>
            </a:r>
            <a:endParaRPr/>
          </a:p>
          <a:p>
            <a:pPr marL="457200" lvl="0" indent="-311150" algn="l" rtl="0">
              <a:spcBef>
                <a:spcPts val="0"/>
              </a:spcBef>
              <a:spcAft>
                <a:spcPts val="0"/>
              </a:spcAft>
              <a:buSzPts val="1300"/>
              <a:buAutoNum type="arabicPeriod" startAt="9"/>
            </a:pPr>
            <a:r>
              <a:rPr lang="en-GB"/>
              <a:t>Kaplan, Jared, et al. Scaling Laws for Neural Language Models. arXiv, 22 Jan. 2020. arXiv.org, </a:t>
            </a:r>
            <a:r>
              <a:rPr lang="en-GB" u="sng">
                <a:solidFill>
                  <a:schemeClr val="hlink"/>
                </a:solidFill>
                <a:hlinkClick r:id="rId3"/>
              </a:rPr>
              <a:t>https://doi.org/10.48550/arXiv.2001.08361</a:t>
            </a:r>
            <a:r>
              <a:rPr lang="en-GB"/>
              <a:t>.</a:t>
            </a:r>
            <a:endParaRPr/>
          </a:p>
          <a:p>
            <a:pPr marL="457200" lvl="0" indent="-311150" algn="l" rtl="0">
              <a:spcBef>
                <a:spcPts val="0"/>
              </a:spcBef>
              <a:spcAft>
                <a:spcPts val="0"/>
              </a:spcAft>
              <a:buSzPts val="1300"/>
              <a:buAutoNum type="arabicPeriod" startAt="9"/>
            </a:pPr>
            <a:r>
              <a:rPr lang="en-GB"/>
              <a:t>Hoffmann J, Borgeaud S, Mensch A, Buchatskaya E, Cai T, Rutherford E, Casas DD, Hendricks LA, Welbl J, Clark A, Hennigan T. Training compute-optimal large language models. arXiv preprint arXiv:2203.15556. 2022 Mar 29.</a:t>
            </a:r>
            <a:endParaRPr/>
          </a:p>
        </p:txBody>
      </p:sp>
      <p:sp>
        <p:nvSpPr>
          <p:cNvPr id="1345" name="Google Shape;1345;p160"/>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49"/>
        <p:cNvGrpSpPr/>
        <p:nvPr/>
      </p:nvGrpSpPr>
      <p:grpSpPr>
        <a:xfrm>
          <a:off x="0" y="0"/>
          <a:ext cx="0" cy="0"/>
          <a:chOff x="0" y="0"/>
          <a:chExt cx="0" cy="0"/>
        </a:xfrm>
      </p:grpSpPr>
      <p:sp>
        <p:nvSpPr>
          <p:cNvPr id="1351" name="Google Shape;1351;p161"/>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References</a:t>
            </a:r>
            <a:endParaRPr/>
          </a:p>
        </p:txBody>
      </p:sp>
      <p:sp>
        <p:nvSpPr>
          <p:cNvPr id="1350" name="Google Shape;1350;p161"/>
          <p:cNvSpPr txBox="1">
            <a:spLocks noGrp="1"/>
          </p:cNvSpPr>
          <p:nvPr>
            <p:ph type="body" idx="1"/>
          </p:nvPr>
        </p:nvSpPr>
        <p:spPr>
          <a:xfrm>
            <a:off x="729450" y="1321200"/>
            <a:ext cx="7688700" cy="3376200"/>
          </a:xfrm>
          <a:prstGeom prst="rect">
            <a:avLst/>
          </a:prstGeom>
        </p:spPr>
        <p:txBody>
          <a:bodyPr spcFirstLastPara="1" wrap="square" lIns="91425" tIns="91425" rIns="91425" bIns="91425" anchor="t" anchorCtr="0">
            <a:spAutoFit/>
          </a:bodyPr>
          <a:lstStyle/>
          <a:p>
            <a:pPr marL="457200" lvl="0" indent="-311150" algn="l" rtl="0">
              <a:spcBef>
                <a:spcPts val="0"/>
              </a:spcBef>
              <a:spcAft>
                <a:spcPts val="0"/>
              </a:spcAft>
              <a:buSzPts val="1300"/>
              <a:buAutoNum type="arabicPeriod" startAt="15"/>
            </a:pPr>
            <a:r>
              <a:rPr lang="en-GB"/>
              <a:t>Touvron H, Lavril T, Izacard G, Martinet X, Lachaux MA, Lacroix T, Rozière B, Goyal N, Hambro E, Azhar F, Rodriguez A. Llama: Open and efficient foundation language models. arXiv preprint arXiv:2302.13971. 2023 Feb 27.</a:t>
            </a:r>
            <a:endParaRPr/>
          </a:p>
          <a:p>
            <a:pPr marL="457200" lvl="0" indent="-311150" algn="l" rtl="0">
              <a:spcBef>
                <a:spcPts val="0"/>
              </a:spcBef>
              <a:spcAft>
                <a:spcPts val="0"/>
              </a:spcAft>
              <a:buSzPts val="1300"/>
              <a:buAutoNum type="arabicPeriod" startAt="15"/>
            </a:pPr>
            <a:r>
              <a:rPr lang="en-GB"/>
              <a:t>Divyanshu Kakwani, Anoop Kunchukuttan, Satish Golla, Gokul N.C., Avik Bhattacharyya, Mitesh M. Khapra, Pratyush Kumar. IndicNLPSuite: Monolingual Corpora, Evaluation Benchmarks and Pre-trained Multilingual Language Models for Indian Languages. Findings of EMNLP. 2020.</a:t>
            </a:r>
            <a:endParaRPr/>
          </a:p>
          <a:p>
            <a:pPr marL="457200" lvl="0" indent="-311150" algn="l" rtl="0">
              <a:spcBef>
                <a:spcPts val="0"/>
              </a:spcBef>
              <a:spcAft>
                <a:spcPts val="0"/>
              </a:spcAft>
              <a:buSzPts val="1300"/>
              <a:buAutoNum type="arabicPeriod" startAt="15"/>
            </a:pPr>
            <a:r>
              <a:rPr lang="en-GB"/>
              <a:t>Gowtham Ramesh, Sumanth Doddapaneni, Aravinth Bheemaraj, Mayank Jobanputra, Raghavan AK, Ajitesh Sharma, Sujit Sahoo, Harshita Diddee, Mahalakshmi J, Divyanshu Kakwani, Navneet Kumar, Aswin Pradeep, Srihari Nagaraj, Kumar Deepak, Vivek Raghavan, Anoop Kunchukuttan, Pratyush Kumar, Mitesh Shantadevi Khapra. Samanantar: The Largest Publicly Available Parallel Corpora Collection for 11 Indic Languages. TACL 2022</a:t>
            </a:r>
            <a:endParaRPr/>
          </a:p>
          <a:p>
            <a:pPr marL="457200" lvl="0" indent="-311150" algn="l" rtl="0">
              <a:spcBef>
                <a:spcPts val="0"/>
              </a:spcBef>
              <a:spcAft>
                <a:spcPts val="0"/>
              </a:spcAft>
              <a:buSzPts val="1300"/>
              <a:buAutoNum type="arabicPeriod" startAt="15"/>
            </a:pPr>
            <a:r>
              <a:rPr lang="en-GB"/>
              <a:t>Aman Kumar, Himani Shrotriya, Prachi Sahu, Amogh Mishra, Raj Dabre, Ratish Puduppully, Anoop Kunchukuttan, Mitesh M. Khapra, Pratyush Kumar. IndicNLG Benchmark: Multilingual Datasets for Diverse NLG Tasks in Indic Languages. ACL 2022</a:t>
            </a:r>
            <a:endParaRPr/>
          </a:p>
        </p:txBody>
      </p:sp>
      <p:sp>
        <p:nvSpPr>
          <p:cNvPr id="1352" name="Google Shape;1352;p161"/>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1"/>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The era of LLMs</a:t>
            </a:r>
            <a:endParaRPr/>
          </a:p>
        </p:txBody>
      </p:sp>
      <p:sp>
        <p:nvSpPr>
          <p:cNvPr id="519" name="Google Shape;519;p61"/>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4</a:t>
            </a:fld>
            <a:endParaRPr/>
          </a:p>
        </p:txBody>
      </p:sp>
      <p:pic>
        <p:nvPicPr>
          <p:cNvPr id="517" name="Google Shape;517;p61"/>
          <p:cNvPicPr preferRelativeResize="0"/>
          <p:nvPr/>
        </p:nvPicPr>
        <p:blipFill>
          <a:blip r:embed="rId3">
            <a:alphaModFix/>
          </a:blip>
          <a:stretch>
            <a:fillRect/>
          </a:stretch>
        </p:blipFill>
        <p:spPr>
          <a:xfrm>
            <a:off x="2273838" y="1057325"/>
            <a:ext cx="4596330" cy="3681774"/>
          </a:xfrm>
          <a:prstGeom prst="rect">
            <a:avLst/>
          </a:prstGeom>
          <a:noFill/>
          <a:ln>
            <a:noFill/>
          </a:ln>
        </p:spPr>
      </p:pic>
      <p:sp>
        <p:nvSpPr>
          <p:cNvPr id="518" name="Google Shape;518;p61"/>
          <p:cNvSpPr txBox="1"/>
          <p:nvPr/>
        </p:nvSpPr>
        <p:spPr>
          <a:xfrm>
            <a:off x="729450" y="4781275"/>
            <a:ext cx="5215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900">
                <a:latin typeface="Lato"/>
                <a:ea typeface="Lato"/>
                <a:cs typeface="Lato"/>
                <a:sym typeface="Lato"/>
              </a:rPr>
              <a:t>Source: https://arxiv.org/abs/2304.13712</a:t>
            </a:r>
            <a:endParaRPr sz="9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62"/>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The era of LLMs (Contd.)</a:t>
            </a:r>
            <a:endParaRPr/>
          </a:p>
        </p:txBody>
      </p:sp>
      <p:sp>
        <p:nvSpPr>
          <p:cNvPr id="527" name="Google Shape;527;p62"/>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5</a:t>
            </a:fld>
            <a:endParaRPr/>
          </a:p>
        </p:txBody>
      </p:sp>
      <p:pic>
        <p:nvPicPr>
          <p:cNvPr id="525" name="Google Shape;525;p62"/>
          <p:cNvPicPr preferRelativeResize="0"/>
          <p:nvPr/>
        </p:nvPicPr>
        <p:blipFill>
          <a:blip r:embed="rId3">
            <a:alphaModFix/>
          </a:blip>
          <a:stretch>
            <a:fillRect/>
          </a:stretch>
        </p:blipFill>
        <p:spPr>
          <a:xfrm>
            <a:off x="152400" y="1309325"/>
            <a:ext cx="8839200" cy="3220784"/>
          </a:xfrm>
          <a:prstGeom prst="rect">
            <a:avLst/>
          </a:prstGeom>
          <a:noFill/>
          <a:ln>
            <a:noFill/>
          </a:ln>
        </p:spPr>
      </p:pic>
      <p:sp>
        <p:nvSpPr>
          <p:cNvPr id="526" name="Google Shape;526;p62"/>
          <p:cNvSpPr txBox="1"/>
          <p:nvPr/>
        </p:nvSpPr>
        <p:spPr>
          <a:xfrm>
            <a:off x="561450" y="4808450"/>
            <a:ext cx="5215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Lato"/>
                <a:ea typeface="Lato"/>
                <a:cs typeface="Lato"/>
                <a:sym typeface="Lato"/>
              </a:rPr>
              <a:t>Source: https://github.com/Hannibal046/Awesome-LLM</a:t>
            </a:r>
            <a:endParaRPr sz="8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3"/>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NLP: Pre LLM era</a:t>
            </a:r>
            <a:endParaRPr/>
          </a:p>
        </p:txBody>
      </p:sp>
      <p:sp>
        <p:nvSpPr>
          <p:cNvPr id="547" name="Google Shape;547;p63"/>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6</a:t>
            </a:fld>
            <a:endParaRPr/>
          </a:p>
        </p:txBody>
      </p:sp>
      <p:pic>
        <p:nvPicPr>
          <p:cNvPr id="533" name="Google Shape;533;p63"/>
          <p:cNvPicPr preferRelativeResize="0"/>
          <p:nvPr/>
        </p:nvPicPr>
        <p:blipFill>
          <a:blip r:embed="rId3">
            <a:alphaModFix/>
          </a:blip>
          <a:stretch>
            <a:fillRect/>
          </a:stretch>
        </p:blipFill>
        <p:spPr>
          <a:xfrm>
            <a:off x="729450" y="1531525"/>
            <a:ext cx="990523" cy="835152"/>
          </a:xfrm>
          <a:prstGeom prst="rect">
            <a:avLst/>
          </a:prstGeom>
          <a:noFill/>
          <a:ln>
            <a:noFill/>
          </a:ln>
        </p:spPr>
      </p:pic>
      <p:graphicFrame>
        <p:nvGraphicFramePr>
          <p:cNvPr id="534" name="Google Shape;534;p63"/>
          <p:cNvGraphicFramePr/>
          <p:nvPr/>
        </p:nvGraphicFramePr>
        <p:xfrm>
          <a:off x="1855750" y="1604675"/>
          <a:ext cx="6802875" cy="777180"/>
        </p:xfrm>
        <a:graphic>
          <a:graphicData uri="http://schemas.openxmlformats.org/drawingml/2006/table">
            <a:tbl>
              <a:tblPr>
                <a:noFill/>
                <a:tableStyleId>{D6C7E9DF-AC0B-4B88-9C56-6B5483E94F79}</a:tableStyleId>
              </a:tblPr>
              <a:tblGrid>
                <a:gridCol w="5031275">
                  <a:extLst>
                    <a:ext uri="{9D8B030D-6E8A-4147-A177-3AD203B41FA5}">
                      <a16:colId xmlns:a16="http://schemas.microsoft.com/office/drawing/2014/main" val="20000"/>
                    </a:ext>
                  </a:extLst>
                </a:gridCol>
                <a:gridCol w="17716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GB">
                          <a:solidFill>
                            <a:srgbClr val="980000"/>
                          </a:solidFill>
                        </a:rPr>
                        <a:t>The movie was very good</a:t>
                      </a:r>
                      <a:endParaRPr>
                        <a:solidFill>
                          <a:srgbClr val="98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n-GB">
                          <a:solidFill>
                            <a:srgbClr val="0000FF"/>
                          </a:solidFill>
                        </a:rPr>
                        <a:t>Positive</a:t>
                      </a:r>
                      <a:endParaRPr>
                        <a:solidFill>
                          <a:srgbClr val="0000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6D7A8"/>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a:solidFill>
                            <a:srgbClr val="980000"/>
                          </a:solidFill>
                        </a:rPr>
                        <a:t>The movie was a bit lacklustre</a:t>
                      </a:r>
                      <a:endParaRPr>
                        <a:solidFill>
                          <a:srgbClr val="980000"/>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r>
                        <a:rPr lang="en-GB">
                          <a:solidFill>
                            <a:srgbClr val="0000FF"/>
                          </a:solidFill>
                        </a:rPr>
                        <a:t>Negative</a:t>
                      </a:r>
                      <a:endParaRPr>
                        <a:solidFill>
                          <a:srgbClr val="0000F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bl>
          </a:graphicData>
        </a:graphic>
      </p:graphicFrame>
      <p:sp>
        <p:nvSpPr>
          <p:cNvPr id="535" name="Google Shape;535;p63"/>
          <p:cNvSpPr/>
          <p:nvPr/>
        </p:nvSpPr>
        <p:spPr>
          <a:xfrm>
            <a:off x="4572000" y="2518250"/>
            <a:ext cx="217500" cy="378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3"/>
          <p:cNvSpPr/>
          <p:nvPr/>
        </p:nvSpPr>
        <p:spPr>
          <a:xfrm>
            <a:off x="4241100" y="3018025"/>
            <a:ext cx="879300" cy="7923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t>Dataset</a:t>
            </a:r>
            <a:endParaRPr sz="1600" dirty="0"/>
          </a:p>
        </p:txBody>
      </p:sp>
      <p:sp>
        <p:nvSpPr>
          <p:cNvPr id="537" name="Google Shape;537;p63"/>
          <p:cNvSpPr/>
          <p:nvPr/>
        </p:nvSpPr>
        <p:spPr>
          <a:xfrm>
            <a:off x="4572000" y="3931500"/>
            <a:ext cx="217500" cy="378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3"/>
          <p:cNvSpPr/>
          <p:nvPr/>
        </p:nvSpPr>
        <p:spPr>
          <a:xfrm>
            <a:off x="3927750" y="4431275"/>
            <a:ext cx="1506000" cy="47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t>Machine Learning Model</a:t>
            </a:r>
            <a:endParaRPr sz="1600" dirty="0"/>
          </a:p>
        </p:txBody>
      </p:sp>
      <p:sp>
        <p:nvSpPr>
          <p:cNvPr id="539" name="Google Shape;539;p63"/>
          <p:cNvSpPr txBox="1"/>
          <p:nvPr/>
        </p:nvSpPr>
        <p:spPr>
          <a:xfrm>
            <a:off x="291000" y="4469825"/>
            <a:ext cx="3193200" cy="430857"/>
          </a:xfrm>
          <a:prstGeom prst="rect">
            <a:avLst/>
          </a:prstGeom>
          <a:solidFill>
            <a:srgbClr val="D9EAD3"/>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dirty="0">
                <a:solidFill>
                  <a:srgbClr val="980000"/>
                </a:solidFill>
                <a:latin typeface="Lato"/>
                <a:ea typeface="Lato"/>
                <a:cs typeface="Lato"/>
                <a:sym typeface="Lato"/>
              </a:rPr>
              <a:t>There was no plot in the movie</a:t>
            </a:r>
            <a:endParaRPr sz="1600" dirty="0">
              <a:solidFill>
                <a:srgbClr val="980000"/>
              </a:solidFill>
              <a:latin typeface="Lato"/>
              <a:ea typeface="Lato"/>
              <a:cs typeface="Lato"/>
              <a:sym typeface="Lato"/>
            </a:endParaRPr>
          </a:p>
        </p:txBody>
      </p:sp>
      <p:sp>
        <p:nvSpPr>
          <p:cNvPr id="540" name="Google Shape;540;p63"/>
          <p:cNvSpPr/>
          <p:nvPr/>
        </p:nvSpPr>
        <p:spPr>
          <a:xfrm>
            <a:off x="3593313" y="4542425"/>
            <a:ext cx="225300" cy="255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3"/>
          <p:cNvSpPr/>
          <p:nvPr/>
        </p:nvSpPr>
        <p:spPr>
          <a:xfrm>
            <a:off x="5542800" y="4542425"/>
            <a:ext cx="543300" cy="255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3"/>
          <p:cNvSpPr txBox="1"/>
          <p:nvPr/>
        </p:nvSpPr>
        <p:spPr>
          <a:xfrm>
            <a:off x="6270950" y="4469825"/>
            <a:ext cx="116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0000FF"/>
                </a:solidFill>
                <a:latin typeface="Lato"/>
                <a:ea typeface="Lato"/>
                <a:cs typeface="Lato"/>
                <a:sym typeface="Lato"/>
              </a:rPr>
              <a:t>Negative</a:t>
            </a:r>
            <a:endParaRPr>
              <a:solidFill>
                <a:srgbClr val="0000FF"/>
              </a:solidFill>
              <a:latin typeface="Lato"/>
              <a:ea typeface="Lato"/>
              <a:cs typeface="Lato"/>
              <a:sym typeface="Lato"/>
            </a:endParaRPr>
          </a:p>
        </p:txBody>
      </p:sp>
      <p:sp>
        <p:nvSpPr>
          <p:cNvPr id="543" name="Google Shape;543;p63"/>
          <p:cNvSpPr txBox="1"/>
          <p:nvPr/>
        </p:nvSpPr>
        <p:spPr>
          <a:xfrm>
            <a:off x="4851550" y="2530550"/>
            <a:ext cx="1596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Lato"/>
                <a:ea typeface="Lato"/>
                <a:cs typeface="Lato"/>
                <a:sym typeface="Lato"/>
              </a:rPr>
              <a:t>Dataset Creation</a:t>
            </a:r>
            <a:endParaRPr sz="1100">
              <a:latin typeface="Lato"/>
              <a:ea typeface="Lato"/>
              <a:cs typeface="Lato"/>
              <a:sym typeface="Lato"/>
            </a:endParaRPr>
          </a:p>
        </p:txBody>
      </p:sp>
      <p:sp>
        <p:nvSpPr>
          <p:cNvPr id="544" name="Google Shape;544;p63"/>
          <p:cNvSpPr txBox="1"/>
          <p:nvPr/>
        </p:nvSpPr>
        <p:spPr>
          <a:xfrm>
            <a:off x="5016150" y="3943800"/>
            <a:ext cx="1596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a:latin typeface="Lato"/>
                <a:ea typeface="Lato"/>
                <a:cs typeface="Lato"/>
                <a:sym typeface="Lato"/>
              </a:rPr>
              <a:t>Training a ML model</a:t>
            </a:r>
            <a:endParaRPr sz="1100">
              <a:latin typeface="Lato"/>
              <a:ea typeface="Lato"/>
              <a:cs typeface="Lato"/>
              <a:sym typeface="Lato"/>
            </a:endParaRPr>
          </a:p>
        </p:txBody>
      </p:sp>
      <p:sp>
        <p:nvSpPr>
          <p:cNvPr id="545" name="Google Shape;545;p63"/>
          <p:cNvSpPr txBox="1"/>
          <p:nvPr/>
        </p:nvSpPr>
        <p:spPr>
          <a:xfrm>
            <a:off x="633675" y="2493575"/>
            <a:ext cx="28506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dirty="0">
                <a:latin typeface="Lato"/>
                <a:ea typeface="Lato"/>
                <a:cs typeface="Lato"/>
                <a:sym typeface="Lato"/>
              </a:rPr>
              <a:t>Manual Curation of Labelled data</a:t>
            </a:r>
            <a:endParaRPr sz="1600" dirty="0">
              <a:latin typeface="Lato"/>
              <a:ea typeface="Lato"/>
              <a:cs typeface="Lato"/>
              <a:sym typeface="Lato"/>
            </a:endParaRPr>
          </a:p>
        </p:txBody>
      </p:sp>
      <p:sp>
        <p:nvSpPr>
          <p:cNvPr id="546" name="Google Shape;546;p63"/>
          <p:cNvSpPr txBox="1"/>
          <p:nvPr/>
        </p:nvSpPr>
        <p:spPr>
          <a:xfrm>
            <a:off x="462300" y="3920700"/>
            <a:ext cx="28506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dirty="0">
                <a:latin typeface="Lato"/>
                <a:ea typeface="Lato"/>
                <a:cs typeface="Lato"/>
                <a:sym typeface="Lato"/>
              </a:rPr>
              <a:t>Inference</a:t>
            </a:r>
            <a:endParaRPr sz="1600" dirty="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4"/>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NLP: LLM Era (Incontext Learning)</a:t>
            </a:r>
            <a:endParaRPr/>
          </a:p>
        </p:txBody>
      </p:sp>
      <p:sp>
        <p:nvSpPr>
          <p:cNvPr id="558" name="Google Shape;558;p64"/>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7</a:t>
            </a:fld>
            <a:endParaRPr/>
          </a:p>
        </p:txBody>
      </p:sp>
      <p:sp>
        <p:nvSpPr>
          <p:cNvPr id="553" name="Google Shape;553;p64"/>
          <p:cNvSpPr txBox="1"/>
          <p:nvPr/>
        </p:nvSpPr>
        <p:spPr>
          <a:xfrm>
            <a:off x="1337700" y="1481325"/>
            <a:ext cx="6900000" cy="16932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400" b="1" dirty="0">
                <a:latin typeface="Lato"/>
                <a:ea typeface="Lato"/>
                <a:cs typeface="Lato"/>
                <a:sym typeface="Lato"/>
              </a:rPr>
              <a:t>Given a movie review, predict the sentiment.</a:t>
            </a:r>
            <a:endParaRPr sz="1400" b="1" dirty="0">
              <a:latin typeface="Lato"/>
              <a:ea typeface="Lato"/>
              <a:cs typeface="Lato"/>
              <a:sym typeface="Lato"/>
            </a:endParaRPr>
          </a:p>
          <a:p>
            <a:pPr marL="0" lvl="0" indent="0" algn="l" rtl="0">
              <a:spcBef>
                <a:spcPts val="0"/>
              </a:spcBef>
              <a:spcAft>
                <a:spcPts val="0"/>
              </a:spcAft>
              <a:buNone/>
            </a:pPr>
            <a:r>
              <a:rPr lang="en-GB" sz="1400" b="1" dirty="0">
                <a:latin typeface="Lato"/>
                <a:ea typeface="Lato"/>
                <a:cs typeface="Lato"/>
                <a:sym typeface="Lato"/>
              </a:rPr>
              <a:t>Input:</a:t>
            </a:r>
            <a:r>
              <a:rPr lang="en-GB" sz="1400" dirty="0">
                <a:latin typeface="Lato"/>
                <a:ea typeface="Lato"/>
                <a:cs typeface="Lato"/>
                <a:sym typeface="Lato"/>
              </a:rPr>
              <a:t> </a:t>
            </a:r>
            <a:r>
              <a:rPr lang="en-GB" sz="1400" dirty="0"/>
              <a:t>The movie was very good</a:t>
            </a:r>
            <a:endParaRPr sz="1400" dirty="0"/>
          </a:p>
          <a:p>
            <a:pPr marL="0" lvl="0" indent="0" algn="l" rtl="0">
              <a:spcBef>
                <a:spcPts val="0"/>
              </a:spcBef>
              <a:spcAft>
                <a:spcPts val="0"/>
              </a:spcAft>
              <a:buNone/>
            </a:pPr>
            <a:r>
              <a:rPr lang="en-GB" sz="1400" b="1" dirty="0">
                <a:latin typeface="Lato"/>
                <a:ea typeface="Lato"/>
                <a:cs typeface="Lato"/>
                <a:sym typeface="Lato"/>
              </a:rPr>
              <a:t>Output:</a:t>
            </a:r>
            <a:r>
              <a:rPr lang="en-GB" sz="1400" dirty="0">
                <a:latin typeface="Lato"/>
                <a:ea typeface="Lato"/>
                <a:cs typeface="Lato"/>
                <a:sym typeface="Lato"/>
              </a:rPr>
              <a:t> Positive</a:t>
            </a:r>
            <a:endParaRPr sz="1400" dirty="0">
              <a:latin typeface="Lato"/>
              <a:ea typeface="Lato"/>
              <a:cs typeface="Lato"/>
              <a:sym typeface="Lato"/>
            </a:endParaRPr>
          </a:p>
          <a:p>
            <a:pPr marL="0" lvl="0" indent="0" algn="l" rtl="0">
              <a:spcBef>
                <a:spcPts val="0"/>
              </a:spcBef>
              <a:spcAft>
                <a:spcPts val="0"/>
              </a:spcAft>
              <a:buNone/>
            </a:pPr>
            <a:r>
              <a:rPr lang="en-GB" sz="1400" b="1" dirty="0">
                <a:latin typeface="Lato"/>
                <a:ea typeface="Lato"/>
                <a:cs typeface="Lato"/>
                <a:sym typeface="Lato"/>
              </a:rPr>
              <a:t>Input:</a:t>
            </a:r>
            <a:r>
              <a:rPr lang="en-GB" sz="1400" dirty="0">
                <a:latin typeface="Lato"/>
                <a:ea typeface="Lato"/>
                <a:cs typeface="Lato"/>
                <a:sym typeface="Lato"/>
              </a:rPr>
              <a:t> </a:t>
            </a:r>
            <a:r>
              <a:rPr lang="en-GB" sz="1400" dirty="0"/>
              <a:t>The movie was a bit lacklustre</a:t>
            </a:r>
            <a:endParaRPr sz="1400" dirty="0"/>
          </a:p>
          <a:p>
            <a:pPr marL="0" lvl="0" indent="0" algn="l" rtl="0">
              <a:spcBef>
                <a:spcPts val="0"/>
              </a:spcBef>
              <a:spcAft>
                <a:spcPts val="0"/>
              </a:spcAft>
              <a:buNone/>
            </a:pPr>
            <a:r>
              <a:rPr lang="en-GB" sz="1400" b="1" dirty="0">
                <a:latin typeface="Lato"/>
                <a:ea typeface="Lato"/>
                <a:cs typeface="Lato"/>
                <a:sym typeface="Lato"/>
              </a:rPr>
              <a:t>Output:</a:t>
            </a:r>
            <a:r>
              <a:rPr lang="en-GB" sz="1400" dirty="0">
                <a:latin typeface="Lato"/>
                <a:ea typeface="Lato"/>
                <a:cs typeface="Lato"/>
                <a:sym typeface="Lato"/>
              </a:rPr>
              <a:t> Negative</a:t>
            </a:r>
            <a:endParaRPr sz="1400" dirty="0">
              <a:latin typeface="Lato"/>
              <a:ea typeface="Lato"/>
              <a:cs typeface="Lato"/>
              <a:sym typeface="Lato"/>
            </a:endParaRPr>
          </a:p>
          <a:p>
            <a:pPr marL="0" lvl="0" indent="0" algn="l" rtl="0">
              <a:spcBef>
                <a:spcPts val="0"/>
              </a:spcBef>
              <a:spcAft>
                <a:spcPts val="0"/>
              </a:spcAft>
              <a:buNone/>
            </a:pPr>
            <a:r>
              <a:rPr lang="en-GB" sz="1400" b="1" dirty="0">
                <a:latin typeface="Lato"/>
                <a:ea typeface="Lato"/>
                <a:cs typeface="Lato"/>
                <a:sym typeface="Lato"/>
              </a:rPr>
              <a:t>Input:</a:t>
            </a:r>
            <a:r>
              <a:rPr lang="en-GB" sz="1400" dirty="0">
                <a:latin typeface="Lato"/>
                <a:ea typeface="Lato"/>
                <a:cs typeface="Lato"/>
                <a:sym typeface="Lato"/>
              </a:rPr>
              <a:t> There was no plot in the movie</a:t>
            </a:r>
            <a:endParaRPr sz="1400" dirty="0">
              <a:latin typeface="Lato"/>
              <a:ea typeface="Lato"/>
              <a:cs typeface="Lato"/>
              <a:sym typeface="Lato"/>
            </a:endParaRPr>
          </a:p>
          <a:p>
            <a:pPr marL="0" lvl="0" indent="0" algn="l" rtl="0">
              <a:spcBef>
                <a:spcPts val="0"/>
              </a:spcBef>
              <a:spcAft>
                <a:spcPts val="0"/>
              </a:spcAft>
              <a:buNone/>
            </a:pPr>
            <a:r>
              <a:rPr lang="en-GB" sz="1400" b="1" dirty="0">
                <a:latin typeface="Lato"/>
                <a:ea typeface="Lato"/>
                <a:cs typeface="Lato"/>
                <a:sym typeface="Lato"/>
              </a:rPr>
              <a:t>Output:</a:t>
            </a:r>
            <a:endParaRPr sz="1400" b="1" dirty="0">
              <a:latin typeface="Lato"/>
              <a:ea typeface="Lato"/>
              <a:cs typeface="Lato"/>
              <a:sym typeface="Lato"/>
            </a:endParaRPr>
          </a:p>
        </p:txBody>
      </p:sp>
      <p:sp>
        <p:nvSpPr>
          <p:cNvPr id="554" name="Google Shape;554;p64"/>
          <p:cNvSpPr/>
          <p:nvPr/>
        </p:nvSpPr>
        <p:spPr>
          <a:xfrm>
            <a:off x="3819000" y="3714325"/>
            <a:ext cx="1506000" cy="47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LLM</a:t>
            </a:r>
            <a:endParaRPr/>
          </a:p>
        </p:txBody>
      </p:sp>
      <p:sp>
        <p:nvSpPr>
          <p:cNvPr id="555" name="Google Shape;555;p64"/>
          <p:cNvSpPr/>
          <p:nvPr/>
        </p:nvSpPr>
        <p:spPr>
          <a:xfrm>
            <a:off x="4463250" y="3263388"/>
            <a:ext cx="217500" cy="374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4"/>
          <p:cNvSpPr/>
          <p:nvPr/>
        </p:nvSpPr>
        <p:spPr>
          <a:xfrm>
            <a:off x="5406850" y="3825475"/>
            <a:ext cx="543300" cy="255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4"/>
          <p:cNvSpPr txBox="1"/>
          <p:nvPr/>
        </p:nvSpPr>
        <p:spPr>
          <a:xfrm>
            <a:off x="6073450" y="3752875"/>
            <a:ext cx="116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0000FF"/>
                </a:solidFill>
                <a:latin typeface="Lato"/>
                <a:ea typeface="Lato"/>
                <a:cs typeface="Lato"/>
                <a:sym typeface="Lato"/>
              </a:rPr>
              <a:t>Negative</a:t>
            </a:r>
            <a:endParaRPr>
              <a:solidFill>
                <a:srgbClr val="0000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65"/>
          <p:cNvSpPr txBox="1">
            <a:spLocks noGrp="1"/>
          </p:cNvSpPr>
          <p:nvPr>
            <p:ph type="title"/>
          </p:nvPr>
        </p:nvSpPr>
        <p:spPr>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Large Language Models (LLM)</a:t>
            </a:r>
            <a:endParaRPr/>
          </a:p>
        </p:txBody>
      </p:sp>
      <p:sp>
        <p:nvSpPr>
          <p:cNvPr id="564" name="Google Shape;564;p65"/>
          <p:cNvSpPr txBox="1">
            <a:spLocks noGrp="1"/>
          </p:cNvSpPr>
          <p:nvPr>
            <p:ph type="sldNum" sz="quarter"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66"/>
          <p:cNvSpPr txBox="1">
            <a:spLocks noGrp="1"/>
          </p:cNvSpPr>
          <p:nvPr>
            <p:ph type="title"/>
          </p:nvPr>
        </p:nvSpPr>
        <p:spPr>
          <a:xfrm>
            <a:off x="729450" y="571925"/>
            <a:ext cx="76887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Language Models</a:t>
            </a:r>
            <a:endParaRPr/>
          </a:p>
        </p:txBody>
      </p:sp>
      <p:sp>
        <p:nvSpPr>
          <p:cNvPr id="570" name="Google Shape;570;p66"/>
          <p:cNvSpPr txBox="1">
            <a:spLocks noGrp="1"/>
          </p:cNvSpPr>
          <p:nvPr>
            <p:ph type="body" idx="1"/>
          </p:nvPr>
        </p:nvSpPr>
        <p:spPr>
          <a:xfrm>
            <a:off x="729450" y="1321200"/>
            <a:ext cx="3327600" cy="2833800"/>
          </a:xfrm>
          <a:prstGeom prst="rect">
            <a:avLst/>
          </a:prstGeom>
        </p:spPr>
        <p:txBody>
          <a:bodyPr spcFirstLastPara="1" wrap="square" lIns="91425" tIns="91425" rIns="91425" bIns="91425" anchor="t" anchorCtr="0">
            <a:spAutoFit/>
          </a:bodyPr>
          <a:lstStyle/>
          <a:p>
            <a:pPr marL="457200" lvl="0" indent="-342900" algn="l" rtl="0">
              <a:spcBef>
                <a:spcPts val="400"/>
              </a:spcBef>
              <a:spcAft>
                <a:spcPts val="0"/>
              </a:spcAft>
              <a:buClr>
                <a:srgbClr val="3D3D3D"/>
              </a:buClr>
              <a:buSzPts val="1800"/>
              <a:buFont typeface="Arial"/>
              <a:buChar char="●"/>
            </a:pPr>
            <a:r>
              <a:rPr lang="en-GB" sz="1800">
                <a:solidFill>
                  <a:srgbClr val="3D3D3D"/>
                </a:solidFill>
                <a:latin typeface="Arial"/>
                <a:ea typeface="Arial"/>
                <a:cs typeface="Arial"/>
                <a:sym typeface="Arial"/>
              </a:rPr>
              <a:t>Maximize the probability of a sequence</a:t>
            </a:r>
            <a:endParaRPr sz="1800">
              <a:solidFill>
                <a:srgbClr val="3D3D3D"/>
              </a:solidFill>
              <a:latin typeface="Arial"/>
              <a:ea typeface="Arial"/>
              <a:cs typeface="Arial"/>
              <a:sym typeface="Arial"/>
            </a:endParaRPr>
          </a:p>
          <a:p>
            <a:pPr marL="914400" lvl="1" indent="-342900" algn="l" rtl="0">
              <a:spcBef>
                <a:spcPts val="0"/>
              </a:spcBef>
              <a:spcAft>
                <a:spcPts val="0"/>
              </a:spcAft>
              <a:buClr>
                <a:srgbClr val="3D3D3D"/>
              </a:buClr>
              <a:buSzPts val="1800"/>
              <a:buFont typeface="Arial"/>
              <a:buChar char="○"/>
            </a:pPr>
            <a:r>
              <a:rPr lang="en-GB" sz="1600">
                <a:solidFill>
                  <a:srgbClr val="3D3D3D"/>
                </a:solidFill>
                <a:latin typeface="Arial"/>
                <a:ea typeface="Arial"/>
                <a:cs typeface="Arial"/>
                <a:sym typeface="Arial"/>
              </a:rPr>
              <a:t>For example, what’s the probability of the sequence </a:t>
            </a:r>
            <a:r>
              <a:rPr lang="en-GB" sz="1600">
                <a:solidFill>
                  <a:srgbClr val="40619D"/>
                </a:solidFill>
                <a:latin typeface="Consolas"/>
                <a:ea typeface="Consolas"/>
                <a:cs typeface="Consolas"/>
                <a:sym typeface="Consolas"/>
              </a:rPr>
              <a:t>I liked the movie </a:t>
            </a:r>
            <a:endParaRPr sz="1600">
              <a:solidFill>
                <a:srgbClr val="3D3D3D"/>
              </a:solidFill>
              <a:latin typeface="Arial"/>
              <a:ea typeface="Arial"/>
              <a:cs typeface="Arial"/>
              <a:sym typeface="Arial"/>
            </a:endParaRPr>
          </a:p>
          <a:p>
            <a:pPr marL="1371600" lvl="2" indent="-342900" algn="l" rtl="0">
              <a:spcBef>
                <a:spcPts val="0"/>
              </a:spcBef>
              <a:spcAft>
                <a:spcPts val="0"/>
              </a:spcAft>
              <a:buClr>
                <a:srgbClr val="3D3D3D"/>
              </a:buClr>
              <a:buSzPts val="1800"/>
              <a:buFont typeface="Arial"/>
              <a:buChar char="■"/>
            </a:pPr>
            <a:r>
              <a:rPr lang="en-GB" sz="1400">
                <a:solidFill>
                  <a:srgbClr val="40619D"/>
                </a:solidFill>
                <a:latin typeface="Consolas"/>
                <a:ea typeface="Consolas"/>
                <a:cs typeface="Consolas"/>
                <a:sym typeface="Consolas"/>
              </a:rPr>
              <a:t>P( I liked the movie )</a:t>
            </a:r>
            <a:endParaRPr sz="1400">
              <a:solidFill>
                <a:srgbClr val="40619D"/>
              </a:solidFill>
              <a:latin typeface="Consolas"/>
              <a:ea typeface="Consolas"/>
              <a:cs typeface="Consolas"/>
              <a:sym typeface="Consolas"/>
            </a:endParaRPr>
          </a:p>
          <a:p>
            <a:pPr marL="0" lvl="0" indent="0" algn="l" rtl="0">
              <a:spcBef>
                <a:spcPts val="600"/>
              </a:spcBef>
              <a:spcAft>
                <a:spcPts val="1200"/>
              </a:spcAft>
              <a:buNone/>
            </a:pPr>
            <a:endParaRPr/>
          </a:p>
        </p:txBody>
      </p:sp>
      <p:sp>
        <p:nvSpPr>
          <p:cNvPr id="584" name="Google Shape;584;p66"/>
          <p:cNvSpPr txBox="1">
            <a:spLocks noGrp="1"/>
          </p:cNvSpPr>
          <p:nvPr>
            <p:ph type="sldNum" idx="12"/>
          </p:nvPr>
        </p:nvSpPr>
        <p:spPr>
          <a:prstGeom prst="rect">
            <a:avLst/>
          </a:prstGeom>
        </p:spPr>
        <p:txBody>
          <a:bodyPr spcFirstLastPara="1" wrap="square" lIns="91425" tIns="91425" rIns="91425" bIns="91425" anchor="ctr" anchorCtr="0">
            <a:spAutoFit/>
          </a:bodyPr>
          <a:lstStyle/>
          <a:p>
            <a:pPr marL="0" lvl="0" indent="0" algn="r" rtl="0">
              <a:spcBef>
                <a:spcPts val="0"/>
              </a:spcBef>
              <a:spcAft>
                <a:spcPts val="0"/>
              </a:spcAft>
              <a:buNone/>
            </a:pPr>
            <a:fld id="{00000000-1234-1234-1234-123412341234}" type="slidenum">
              <a:rPr lang="en-GB"/>
              <a:t>9</a:t>
            </a:fld>
            <a:endParaRPr/>
          </a:p>
        </p:txBody>
      </p:sp>
      <p:sp>
        <p:nvSpPr>
          <p:cNvPr id="571" name="Google Shape;571;p66"/>
          <p:cNvSpPr/>
          <p:nvPr/>
        </p:nvSpPr>
        <p:spPr>
          <a:xfrm>
            <a:off x="4954225" y="2363625"/>
            <a:ext cx="3094200" cy="82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Auto-Regressive LM</a:t>
            </a:r>
            <a:endParaRPr/>
          </a:p>
        </p:txBody>
      </p:sp>
      <p:graphicFrame>
        <p:nvGraphicFramePr>
          <p:cNvPr id="572" name="Google Shape;572;p66"/>
          <p:cNvGraphicFramePr/>
          <p:nvPr/>
        </p:nvGraphicFramePr>
        <p:xfrm>
          <a:off x="5080125" y="3607625"/>
          <a:ext cx="2968300" cy="381000"/>
        </p:xfrm>
        <a:graphic>
          <a:graphicData uri="http://schemas.openxmlformats.org/drawingml/2006/table">
            <a:tbl>
              <a:tblPr>
                <a:noFill/>
                <a:tableStyleId>{D6C7E9DF-AC0B-4B88-9C56-6B5483E94F79}</a:tableStyleId>
              </a:tblPr>
              <a:tblGrid>
                <a:gridCol w="482750">
                  <a:extLst>
                    <a:ext uri="{9D8B030D-6E8A-4147-A177-3AD203B41FA5}">
                      <a16:colId xmlns:a16="http://schemas.microsoft.com/office/drawing/2014/main" val="20000"/>
                    </a:ext>
                  </a:extLst>
                </a:gridCol>
                <a:gridCol w="482750">
                  <a:extLst>
                    <a:ext uri="{9D8B030D-6E8A-4147-A177-3AD203B41FA5}">
                      <a16:colId xmlns:a16="http://schemas.microsoft.com/office/drawing/2014/main" val="20001"/>
                    </a:ext>
                  </a:extLst>
                </a:gridCol>
                <a:gridCol w="482750">
                  <a:extLst>
                    <a:ext uri="{9D8B030D-6E8A-4147-A177-3AD203B41FA5}">
                      <a16:colId xmlns:a16="http://schemas.microsoft.com/office/drawing/2014/main" val="20002"/>
                    </a:ext>
                  </a:extLst>
                </a:gridCol>
                <a:gridCol w="482750">
                  <a:extLst>
                    <a:ext uri="{9D8B030D-6E8A-4147-A177-3AD203B41FA5}">
                      <a16:colId xmlns:a16="http://schemas.microsoft.com/office/drawing/2014/main" val="20003"/>
                    </a:ext>
                  </a:extLst>
                </a:gridCol>
                <a:gridCol w="518650">
                  <a:extLst>
                    <a:ext uri="{9D8B030D-6E8A-4147-A177-3AD203B41FA5}">
                      <a16:colId xmlns:a16="http://schemas.microsoft.com/office/drawing/2014/main" val="20004"/>
                    </a:ext>
                  </a:extLst>
                </a:gridCol>
                <a:gridCol w="518650">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en-GB" sz="900"/>
                        <a:t>&lt;s&gt;</a:t>
                      </a:r>
                      <a:endParaRPr sz="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GB" sz="900"/>
                        <a:t>I</a:t>
                      </a:r>
                      <a:endParaRPr sz="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GB" sz="900"/>
                        <a:t>liked</a:t>
                      </a:r>
                      <a:endParaRPr sz="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GB" sz="900"/>
                        <a:t>the</a:t>
                      </a:r>
                      <a:endParaRPr sz="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GB" sz="900"/>
                        <a:t>movie</a:t>
                      </a:r>
                      <a:endParaRPr sz="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GB" sz="900"/>
                        <a:t>….</a:t>
                      </a:r>
                      <a:endParaRPr sz="9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bl>
          </a:graphicData>
        </a:graphic>
      </p:graphicFrame>
      <p:graphicFrame>
        <p:nvGraphicFramePr>
          <p:cNvPr id="573" name="Google Shape;573;p66"/>
          <p:cNvGraphicFramePr/>
          <p:nvPr/>
        </p:nvGraphicFramePr>
        <p:xfrm>
          <a:off x="5031050" y="1478125"/>
          <a:ext cx="2968300" cy="381000"/>
        </p:xfrm>
        <a:graphic>
          <a:graphicData uri="http://schemas.openxmlformats.org/drawingml/2006/table">
            <a:tbl>
              <a:tblPr>
                <a:noFill/>
                <a:tableStyleId>{D6C7E9DF-AC0B-4B88-9C56-6B5483E94F79}</a:tableStyleId>
              </a:tblPr>
              <a:tblGrid>
                <a:gridCol w="482750">
                  <a:extLst>
                    <a:ext uri="{9D8B030D-6E8A-4147-A177-3AD203B41FA5}">
                      <a16:colId xmlns:a16="http://schemas.microsoft.com/office/drawing/2014/main" val="20000"/>
                    </a:ext>
                  </a:extLst>
                </a:gridCol>
                <a:gridCol w="482750">
                  <a:extLst>
                    <a:ext uri="{9D8B030D-6E8A-4147-A177-3AD203B41FA5}">
                      <a16:colId xmlns:a16="http://schemas.microsoft.com/office/drawing/2014/main" val="20001"/>
                    </a:ext>
                  </a:extLst>
                </a:gridCol>
                <a:gridCol w="482750">
                  <a:extLst>
                    <a:ext uri="{9D8B030D-6E8A-4147-A177-3AD203B41FA5}">
                      <a16:colId xmlns:a16="http://schemas.microsoft.com/office/drawing/2014/main" val="20002"/>
                    </a:ext>
                  </a:extLst>
                </a:gridCol>
                <a:gridCol w="573275">
                  <a:extLst>
                    <a:ext uri="{9D8B030D-6E8A-4147-A177-3AD203B41FA5}">
                      <a16:colId xmlns:a16="http://schemas.microsoft.com/office/drawing/2014/main" val="20003"/>
                    </a:ext>
                  </a:extLst>
                </a:gridCol>
                <a:gridCol w="428125">
                  <a:extLst>
                    <a:ext uri="{9D8B030D-6E8A-4147-A177-3AD203B41FA5}">
                      <a16:colId xmlns:a16="http://schemas.microsoft.com/office/drawing/2014/main" val="20004"/>
                    </a:ext>
                  </a:extLst>
                </a:gridCol>
                <a:gridCol w="518650">
                  <a:extLst>
                    <a:ext uri="{9D8B030D-6E8A-4147-A177-3AD203B41FA5}">
                      <a16:colId xmlns:a16="http://schemas.microsoft.com/office/drawing/2014/main" val="20005"/>
                    </a:ext>
                  </a:extLst>
                </a:gridCol>
              </a:tblGrid>
              <a:tr h="381000">
                <a:tc>
                  <a:txBody>
                    <a:bodyPr/>
                    <a:lstStyle/>
                    <a:p>
                      <a:pPr marL="0" lvl="0" indent="0" algn="ctr" rtl="0">
                        <a:spcBef>
                          <a:spcPts val="0"/>
                        </a:spcBef>
                        <a:spcAft>
                          <a:spcPts val="0"/>
                        </a:spcAft>
                        <a:buNone/>
                      </a:pPr>
                      <a:r>
                        <a:rPr lang="en-GB" sz="900"/>
                        <a:t>I</a:t>
                      </a:r>
                      <a:endParaRPr sz="900"/>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GB" sz="900"/>
                        <a:t>liked</a:t>
                      </a:r>
                      <a:endParaRPr sz="900"/>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GB" sz="900"/>
                        <a:t>the</a:t>
                      </a:r>
                      <a:endParaRPr sz="900"/>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GB" sz="900"/>
                        <a:t>movie</a:t>
                      </a:r>
                      <a:endParaRPr sz="900"/>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GB" sz="900"/>
                        <a:t>…</a:t>
                      </a:r>
                      <a:endParaRPr sz="900"/>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en-GB" sz="900"/>
                        <a:t>&lt;/s&gt;</a:t>
                      </a:r>
                      <a:endParaRPr sz="900"/>
                    </a:p>
                  </a:txBody>
                  <a:tcPr marL="91425" marR="91425" marT="91425" marB="91425">
                    <a:lnL w="9525" cap="flat" cmpd="sng">
                      <a:solidFill>
                        <a:schemeClr val="accent6"/>
                      </a:solidFill>
                      <a:prstDash val="solid"/>
                      <a:round/>
                      <a:headEnd type="none" w="sm" len="sm"/>
                      <a:tailEnd type="none" w="sm" len="sm"/>
                    </a:lnL>
                    <a:lnR w="9525" cap="flat" cmpd="sng">
                      <a:solidFill>
                        <a:schemeClr val="accent6"/>
                      </a:solidFill>
                      <a:prstDash val="solid"/>
                      <a:round/>
                      <a:headEnd type="none" w="sm" len="sm"/>
                      <a:tailEnd type="none" w="sm" len="sm"/>
                    </a:lnR>
                    <a:lnT w="9525" cap="flat" cmpd="sng">
                      <a:solidFill>
                        <a:schemeClr val="accent6"/>
                      </a:solidFill>
                      <a:prstDash val="solid"/>
                      <a:round/>
                      <a:headEnd type="none" w="sm" len="sm"/>
                      <a:tailEnd type="none" w="sm" len="sm"/>
                    </a:lnT>
                    <a:lnB w="9525" cap="flat" cmpd="sng">
                      <a:solidFill>
                        <a:schemeClr val="accent6"/>
                      </a:solidFill>
                      <a:prstDash val="solid"/>
                      <a:round/>
                      <a:headEnd type="none" w="sm" len="sm"/>
                      <a:tailEnd type="none" w="sm" len="sm"/>
                    </a:lnB>
                    <a:solidFill>
                      <a:srgbClr val="EAD1DC"/>
                    </a:solidFill>
                  </a:tcPr>
                </a:tc>
                <a:extLst>
                  <a:ext uri="{0D108BD9-81ED-4DB2-BD59-A6C34878D82A}">
                    <a16:rowId xmlns:a16="http://schemas.microsoft.com/office/drawing/2014/main" val="10000"/>
                  </a:ext>
                </a:extLst>
              </a:tr>
            </a:tbl>
          </a:graphicData>
        </a:graphic>
      </p:graphicFrame>
      <p:cxnSp>
        <p:nvCxnSpPr>
          <p:cNvPr id="574" name="Google Shape;574;p66"/>
          <p:cNvCxnSpPr/>
          <p:nvPr/>
        </p:nvCxnSpPr>
        <p:spPr>
          <a:xfrm rot="10800000">
            <a:off x="5307000" y="1879175"/>
            <a:ext cx="0" cy="381000"/>
          </a:xfrm>
          <a:prstGeom prst="straightConnector1">
            <a:avLst/>
          </a:prstGeom>
          <a:noFill/>
          <a:ln w="9525" cap="flat" cmpd="sng">
            <a:solidFill>
              <a:schemeClr val="dk2"/>
            </a:solidFill>
            <a:prstDash val="solid"/>
            <a:round/>
            <a:headEnd type="none" w="med" len="med"/>
            <a:tailEnd type="triangle" w="med" len="med"/>
          </a:ln>
        </p:spPr>
      </p:cxnSp>
      <p:cxnSp>
        <p:nvCxnSpPr>
          <p:cNvPr id="575" name="Google Shape;575;p66"/>
          <p:cNvCxnSpPr/>
          <p:nvPr/>
        </p:nvCxnSpPr>
        <p:spPr>
          <a:xfrm rot="10800000">
            <a:off x="5792550" y="1879175"/>
            <a:ext cx="0" cy="381000"/>
          </a:xfrm>
          <a:prstGeom prst="straightConnector1">
            <a:avLst/>
          </a:prstGeom>
          <a:noFill/>
          <a:ln w="9525" cap="flat" cmpd="sng">
            <a:solidFill>
              <a:schemeClr val="dk2"/>
            </a:solidFill>
            <a:prstDash val="solid"/>
            <a:round/>
            <a:headEnd type="none" w="med" len="med"/>
            <a:tailEnd type="triangle" w="med" len="med"/>
          </a:ln>
        </p:spPr>
      </p:cxnSp>
      <p:cxnSp>
        <p:nvCxnSpPr>
          <p:cNvPr id="576" name="Google Shape;576;p66"/>
          <p:cNvCxnSpPr/>
          <p:nvPr/>
        </p:nvCxnSpPr>
        <p:spPr>
          <a:xfrm rot="10800000">
            <a:off x="6278075" y="1879175"/>
            <a:ext cx="0" cy="381000"/>
          </a:xfrm>
          <a:prstGeom prst="straightConnector1">
            <a:avLst/>
          </a:prstGeom>
          <a:noFill/>
          <a:ln w="9525" cap="flat" cmpd="sng">
            <a:solidFill>
              <a:schemeClr val="dk2"/>
            </a:solidFill>
            <a:prstDash val="solid"/>
            <a:round/>
            <a:headEnd type="none" w="med" len="med"/>
            <a:tailEnd type="triangle" w="med" len="med"/>
          </a:ln>
        </p:spPr>
      </p:cxnSp>
      <p:cxnSp>
        <p:nvCxnSpPr>
          <p:cNvPr id="577" name="Google Shape;577;p66"/>
          <p:cNvCxnSpPr/>
          <p:nvPr/>
        </p:nvCxnSpPr>
        <p:spPr>
          <a:xfrm rot="10800000">
            <a:off x="6743525" y="1879175"/>
            <a:ext cx="0" cy="381000"/>
          </a:xfrm>
          <a:prstGeom prst="straightConnector1">
            <a:avLst/>
          </a:prstGeom>
          <a:noFill/>
          <a:ln w="9525" cap="flat" cmpd="sng">
            <a:solidFill>
              <a:schemeClr val="dk2"/>
            </a:solidFill>
            <a:prstDash val="solid"/>
            <a:round/>
            <a:headEnd type="none" w="med" len="med"/>
            <a:tailEnd type="triangle" w="med" len="med"/>
          </a:ln>
        </p:spPr>
      </p:cxnSp>
      <p:cxnSp>
        <p:nvCxnSpPr>
          <p:cNvPr id="578" name="Google Shape;578;p66"/>
          <p:cNvCxnSpPr/>
          <p:nvPr/>
        </p:nvCxnSpPr>
        <p:spPr>
          <a:xfrm rot="10800000">
            <a:off x="7249150" y="1879175"/>
            <a:ext cx="0" cy="381000"/>
          </a:xfrm>
          <a:prstGeom prst="straightConnector1">
            <a:avLst/>
          </a:prstGeom>
          <a:noFill/>
          <a:ln w="9525" cap="flat" cmpd="sng">
            <a:solidFill>
              <a:schemeClr val="dk2"/>
            </a:solidFill>
            <a:prstDash val="solid"/>
            <a:round/>
            <a:headEnd type="none" w="med" len="med"/>
            <a:tailEnd type="triangle" w="med" len="med"/>
          </a:ln>
        </p:spPr>
      </p:cxnSp>
      <p:cxnSp>
        <p:nvCxnSpPr>
          <p:cNvPr id="579" name="Google Shape;579;p66"/>
          <p:cNvCxnSpPr/>
          <p:nvPr/>
        </p:nvCxnSpPr>
        <p:spPr>
          <a:xfrm rot="10800000">
            <a:off x="5356075" y="3186525"/>
            <a:ext cx="0" cy="381000"/>
          </a:xfrm>
          <a:prstGeom prst="straightConnector1">
            <a:avLst/>
          </a:prstGeom>
          <a:noFill/>
          <a:ln w="9525" cap="flat" cmpd="sng">
            <a:solidFill>
              <a:schemeClr val="dk2"/>
            </a:solidFill>
            <a:prstDash val="solid"/>
            <a:round/>
            <a:headEnd type="none" w="med" len="med"/>
            <a:tailEnd type="triangle" w="med" len="med"/>
          </a:ln>
        </p:spPr>
      </p:cxnSp>
      <p:cxnSp>
        <p:nvCxnSpPr>
          <p:cNvPr id="580" name="Google Shape;580;p66"/>
          <p:cNvCxnSpPr/>
          <p:nvPr/>
        </p:nvCxnSpPr>
        <p:spPr>
          <a:xfrm rot="10800000">
            <a:off x="5804750" y="3186525"/>
            <a:ext cx="0" cy="381000"/>
          </a:xfrm>
          <a:prstGeom prst="straightConnector1">
            <a:avLst/>
          </a:prstGeom>
          <a:noFill/>
          <a:ln w="9525" cap="flat" cmpd="sng">
            <a:solidFill>
              <a:schemeClr val="dk2"/>
            </a:solidFill>
            <a:prstDash val="solid"/>
            <a:round/>
            <a:headEnd type="none" w="med" len="med"/>
            <a:tailEnd type="triangle" w="med" len="med"/>
          </a:ln>
        </p:spPr>
      </p:cxnSp>
      <p:cxnSp>
        <p:nvCxnSpPr>
          <p:cNvPr id="581" name="Google Shape;581;p66"/>
          <p:cNvCxnSpPr/>
          <p:nvPr/>
        </p:nvCxnSpPr>
        <p:spPr>
          <a:xfrm rot="10800000">
            <a:off x="6278075" y="3186525"/>
            <a:ext cx="0" cy="381000"/>
          </a:xfrm>
          <a:prstGeom prst="straightConnector1">
            <a:avLst/>
          </a:prstGeom>
          <a:noFill/>
          <a:ln w="9525" cap="flat" cmpd="sng">
            <a:solidFill>
              <a:schemeClr val="dk2"/>
            </a:solidFill>
            <a:prstDash val="solid"/>
            <a:round/>
            <a:headEnd type="none" w="med" len="med"/>
            <a:tailEnd type="triangle" w="med" len="med"/>
          </a:ln>
        </p:spPr>
      </p:cxnSp>
      <p:cxnSp>
        <p:nvCxnSpPr>
          <p:cNvPr id="582" name="Google Shape;582;p66"/>
          <p:cNvCxnSpPr/>
          <p:nvPr/>
        </p:nvCxnSpPr>
        <p:spPr>
          <a:xfrm rot="10800000">
            <a:off x="6792600" y="3186525"/>
            <a:ext cx="0" cy="381000"/>
          </a:xfrm>
          <a:prstGeom prst="straightConnector1">
            <a:avLst/>
          </a:prstGeom>
          <a:noFill/>
          <a:ln w="9525" cap="flat" cmpd="sng">
            <a:solidFill>
              <a:schemeClr val="dk2"/>
            </a:solidFill>
            <a:prstDash val="solid"/>
            <a:round/>
            <a:headEnd type="none" w="med" len="med"/>
            <a:tailEnd type="triangle" w="med" len="med"/>
          </a:ln>
        </p:spPr>
      </p:cxnSp>
      <p:cxnSp>
        <p:nvCxnSpPr>
          <p:cNvPr id="583" name="Google Shape;583;p66"/>
          <p:cNvCxnSpPr/>
          <p:nvPr/>
        </p:nvCxnSpPr>
        <p:spPr>
          <a:xfrm rot="10800000">
            <a:off x="7298225" y="3186525"/>
            <a:ext cx="0" cy="381000"/>
          </a:xfrm>
          <a:prstGeom prst="straightConnector1">
            <a:avLst/>
          </a:prstGeom>
          <a:noFill/>
          <a:ln w="9525" cap="flat" cmpd="sng">
            <a:solidFill>
              <a:schemeClr val="dk2"/>
            </a:solidFill>
            <a:prstDash val="solid"/>
            <a:round/>
            <a:headEnd type="none" w="med" len="med"/>
            <a:tailEnd type="triangle" w="med" len="med"/>
          </a:ln>
        </p:spPr>
      </p:cxnSp>
      <p:cxnSp>
        <p:nvCxnSpPr>
          <p:cNvPr id="585" name="Google Shape;585;p66"/>
          <p:cNvCxnSpPr/>
          <p:nvPr/>
        </p:nvCxnSpPr>
        <p:spPr>
          <a:xfrm rot="10800000">
            <a:off x="7738975" y="1879175"/>
            <a:ext cx="0" cy="381000"/>
          </a:xfrm>
          <a:prstGeom prst="straightConnector1">
            <a:avLst/>
          </a:prstGeom>
          <a:noFill/>
          <a:ln w="9525" cap="flat" cmpd="sng">
            <a:solidFill>
              <a:schemeClr val="dk2"/>
            </a:solidFill>
            <a:prstDash val="solid"/>
            <a:round/>
            <a:headEnd type="none" w="med" len="med"/>
            <a:tailEnd type="triangle" w="med" len="med"/>
          </a:ln>
        </p:spPr>
      </p:cxnSp>
      <p:cxnSp>
        <p:nvCxnSpPr>
          <p:cNvPr id="586" name="Google Shape;586;p66"/>
          <p:cNvCxnSpPr/>
          <p:nvPr/>
        </p:nvCxnSpPr>
        <p:spPr>
          <a:xfrm rot="10800000">
            <a:off x="7738975" y="3206575"/>
            <a:ext cx="0" cy="381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Theme1">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heme1" id="{5AD6B630-C20F-344E-9B83-CC817526DAA2}" vid="{1BD63F68-F564-8641-A2CE-B8DADFCABEB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3</TotalTime>
  <Words>2148</Words>
  <Application>Microsoft Macintosh PowerPoint</Application>
  <PresentationFormat>On-screen Show (16:9)</PresentationFormat>
  <Paragraphs>225</Paragraphs>
  <Slides>39</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Lato</vt:lpstr>
      <vt:lpstr>Gill Sans MT</vt:lpstr>
      <vt:lpstr>Courier New</vt:lpstr>
      <vt:lpstr>Wingdings 2</vt:lpstr>
      <vt:lpstr>Arial</vt:lpstr>
      <vt:lpstr>Consolas</vt:lpstr>
      <vt:lpstr>Theme1</vt:lpstr>
      <vt:lpstr>Large Language Models</vt:lpstr>
      <vt:lpstr>PowerPoint Presentation</vt:lpstr>
      <vt:lpstr>NLP: Timeline</vt:lpstr>
      <vt:lpstr>The era of LLMs</vt:lpstr>
      <vt:lpstr>The era of LLMs (Contd.)</vt:lpstr>
      <vt:lpstr>NLP: Pre LLM era</vt:lpstr>
      <vt:lpstr>NLP: LLM Era (Incontext Learning)</vt:lpstr>
      <vt:lpstr>Large Language Models (LLM)</vt:lpstr>
      <vt:lpstr>Language Models</vt:lpstr>
      <vt:lpstr>A few terminologies…</vt:lpstr>
      <vt:lpstr>Zero-Shot Setting</vt:lpstr>
      <vt:lpstr>One-Shot Setting</vt:lpstr>
      <vt:lpstr>Few-Shot Setting</vt:lpstr>
      <vt:lpstr>… Back to LLMs</vt:lpstr>
      <vt:lpstr>Large Language Models (Radford et.al 2019)</vt:lpstr>
      <vt:lpstr>Reading Comprehension</vt:lpstr>
      <vt:lpstr>Large Language Models (Radford et.al 2019)</vt:lpstr>
      <vt:lpstr>Why are LLMs few-shot learners? (Brown et.al 2020)</vt:lpstr>
      <vt:lpstr>Why are LLMs few-shot learners? (Brown et.al 2020)</vt:lpstr>
      <vt:lpstr>LLMs are Few-Shot Learners (Brown et.al 2020)</vt:lpstr>
      <vt:lpstr>Need for Alignment</vt:lpstr>
      <vt:lpstr>Vanilla LLMs are bad Instruction followers</vt:lpstr>
      <vt:lpstr>Vanilla LLMs are not Instruction followers</vt:lpstr>
      <vt:lpstr>Instruction Fine-Tuning (Aligning LLMs)</vt:lpstr>
      <vt:lpstr>Instruction Fine-Tuning (Aligning LLMs) Strategies</vt:lpstr>
      <vt:lpstr>Aligning LLMs</vt:lpstr>
      <vt:lpstr>Aligning LLMs</vt:lpstr>
      <vt:lpstr>Limitations</vt:lpstr>
      <vt:lpstr>Limitations</vt:lpstr>
      <vt:lpstr>Limitations</vt:lpstr>
      <vt:lpstr>Limitations</vt:lpstr>
      <vt:lpstr>Limitations</vt:lpstr>
      <vt:lpstr>Acknowledgements</vt:lpstr>
      <vt:lpstr>How to contact me?</vt:lpstr>
      <vt:lpstr>Thank You!</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Large Language Models</dc:title>
  <cp:lastModifiedBy>Rudra Murthy Venkataramana</cp:lastModifiedBy>
  <cp:revision>14</cp:revision>
  <dcterms:modified xsi:type="dcterms:W3CDTF">2023-08-22T06:30:25Z</dcterms:modified>
</cp:coreProperties>
</file>